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7" r:id="rId2"/>
    <p:sldId id="258" r:id="rId3"/>
    <p:sldId id="260" r:id="rId4"/>
    <p:sldId id="268" r:id="rId5"/>
    <p:sldId id="271" r:id="rId6"/>
    <p:sldId id="362" r:id="rId7"/>
    <p:sldId id="269" r:id="rId8"/>
    <p:sldId id="363" r:id="rId9"/>
    <p:sldId id="262" r:id="rId10"/>
    <p:sldId id="361" r:id="rId11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Содержание" id="{24401F80-F81B-49C3-8D55-70A14F0BF8FF}">
          <p14:sldIdLst>
            <p14:sldId id="257"/>
            <p14:sldId id="258"/>
            <p14:sldId id="260"/>
            <p14:sldId id="268"/>
            <p14:sldId id="271"/>
            <p14:sldId id="362"/>
            <p14:sldId id="269"/>
            <p14:sldId id="363"/>
            <p14:sldId id="262"/>
            <p14:sldId id="3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18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5D4EE"/>
    <a:srgbClr val="F2F2F2"/>
    <a:srgbClr val="8226E3"/>
    <a:srgbClr val="F92571"/>
    <a:srgbClr val="2D1451"/>
    <a:srgbClr val="222A35"/>
    <a:srgbClr val="73F9CF"/>
    <a:srgbClr val="2D1551"/>
    <a:srgbClr val="8226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1" autoAdjust="0"/>
    <p:restoredTop sz="95865"/>
  </p:normalViewPr>
  <p:slideViewPr>
    <p:cSldViewPr snapToGrid="0" showGuides="1">
      <p:cViewPr>
        <p:scale>
          <a:sx n="75" d="100"/>
          <a:sy n="75" d="100"/>
        </p:scale>
        <p:origin x="270" y="-117"/>
      </p:cViewPr>
      <p:guideLst>
        <p:guide orient="horz" pos="2160"/>
        <p:guide pos="574"/>
        <p:guide pos="3613"/>
        <p:guide pos="5518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132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E4BCAD4-9DBC-A1FD-20B2-1D95078A4A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CBE526A-2CD3-ADC1-4F80-70DED2B5BB3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C1ACD3-F79C-1766-95C6-2D246ADEA56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56C278-0B03-A3F1-B979-8751431D408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61DC25-D00A-1861-76AA-A1AD6E566EE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CAC4C6-F46F-F0C5-08E2-74BA4723150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D7FB978-480D-23B2-C287-5817CA04A4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9E030C-79F2-8D09-4FE6-EAB4652FF15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F804122-299B-2BF9-F2C2-83CA6BEF2E4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24DA3E-2554-5AB5-2486-D9FA3B2BB65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4C94E-C292-CB53-D90F-CA13878044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3" y="292839"/>
            <a:ext cx="1276461" cy="6329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34FEE0-B3A2-6143-D249-3A2044AEF9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642" y="465131"/>
            <a:ext cx="3420355" cy="3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CCE455-E9B2-989C-7299-53B9394CE7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751E3B-110D-827C-EA0C-E6FAC7D2128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634B75-275A-E8FC-3418-327DE6B1A1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BC0D6E-EB6F-44A4-EE1D-19BACC20B33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9673078-663A-6C29-2F75-B52699AF372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2E341-EB07-BEC6-2CFB-14248A96843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E0CF59-A4EC-2181-8A25-1176AE0748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093494-122B-152F-119E-483D26B673A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4614EE-E378-8972-80D7-9EF44E4925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605673-517A-667E-520D-4FB9D4311E5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453E6E-6562-AFCF-9D9C-91B8ABC376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C664A5-88D7-F1F2-88A4-61C92C14520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23.06.2024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F01A39-9A97-33A1-456E-D58EB9FE4F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5E2787-AC19-0DCB-B4F2-4C90C1B0F4C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B26198-F47C-0BCE-B92E-87A206D4AD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76584F-EBCC-885F-34D4-F6B39D14B6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D48F99-1D11-4A9E-DB8D-6DE5CA7F0E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EEC3F6-3D2C-65D8-FFE7-FE9AE46F0E3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23.06.2024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23.06.2024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375EEE7-2D26-E364-E7DC-3D428B1CF7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180C28-9C9F-18AF-2F50-DB09F6C2B6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23.06.2024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9120B3-FBA3-518A-6D3D-A2D08983D2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C0A0C0-AD05-2DD8-552C-83F7041BEE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23.06.2024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06A83E-35B3-6DEE-14F4-A237AD9F99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3ACCA3-5607-14D6-02BD-70568582C1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182097-8608-4B06-41C1-6C0024D85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02F36F-2875-BB71-13BC-0E67B04714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23.06.2024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13AF52-6073-BA14-6BB2-C47BCF9DF6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E2AD1F-D1AE-71FB-C036-BE2C8AD86A7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1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0.png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Команда «</a:t>
            </a:r>
            <a:r>
              <a:rPr lang="en-US" dirty="0" err="1">
                <a:latin typeface="+mn-lt"/>
              </a:rPr>
              <a:t>Khazir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kasher</a:t>
            </a:r>
            <a:r>
              <a:rPr lang="ru-RU" dirty="0">
                <a:latin typeface="+mn-lt"/>
              </a:rPr>
              <a:t>»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02. </a:t>
            </a:r>
            <a:r>
              <a:rPr lang="ru-RU" dirty="0"/>
              <a:t>Сервис для прогнозирования и формирования закупок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6EC7B5B-5EA0-4260-8A82-89B809E09113}"/>
              </a:ext>
            </a:extLst>
          </p:cNvPr>
          <p:cNvGrpSpPr/>
          <p:nvPr/>
        </p:nvGrpSpPr>
        <p:grpSpPr>
          <a:xfrm>
            <a:off x="10047100" y="1016000"/>
            <a:ext cx="1809938" cy="597740"/>
            <a:chOff x="944575" y="2557367"/>
            <a:chExt cx="1809938" cy="597740"/>
          </a:xfrm>
        </p:grpSpPr>
        <p:sp>
          <p:nvSpPr>
            <p:cNvPr id="7" name="Прямоугольник с двумя учесеченными противолежащими углами 32">
              <a:extLst>
                <a:ext uri="{FF2B5EF4-FFF2-40B4-BE49-F238E27FC236}">
                  <a16:creationId xmlns:a16="http://schemas.microsoft.com/office/drawing/2014/main" id="{56CE5580-D2F0-4C14-81ED-FB9FADA8FC86}"/>
                </a:ext>
              </a:extLst>
            </p:cNvPr>
            <p:cNvSpPr/>
            <p:nvPr/>
          </p:nvSpPr>
          <p:spPr>
            <a:xfrm>
              <a:off x="944575" y="2557367"/>
              <a:ext cx="1809938" cy="59774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bg1">
                <a:alpha val="0"/>
              </a:schemeClr>
            </a:solidFill>
            <a:ln w="9525">
              <a:solidFill>
                <a:schemeClr val="bg1">
                  <a:alpha val="47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4D30BE81-D3CD-4873-BD79-0C080064B7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8776" y="2708829"/>
              <a:ext cx="1405239" cy="2907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BF8C06-A56D-46F0-AFB4-D5850459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Логика прогнозирования потребности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40FC05B-8F07-40FA-BE0D-2235F9DDDAB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383461" y="1624139"/>
            <a:ext cx="9958120" cy="2044440"/>
          </a:xfrm>
        </p:spPr>
        <p:txBody>
          <a:bodyPr>
            <a:normAutofit/>
          </a:bodyPr>
          <a:lstStyle/>
          <a:p>
            <a:r>
              <a:rPr lang="ru-RU" sz="1600" b="1" dirty="0">
                <a:solidFill>
                  <a:schemeClr val="accent2"/>
                </a:solidFill>
              </a:rPr>
              <a:t>Решение статистическими методами (бот)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ru-RU" sz="1600" dirty="0"/>
              <a:t>Оцениваем среднюю интенсивность потребления каждого товара (в деньгах или единицах)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bg1"/>
                </a:solidFill>
              </a:rPr>
              <a:t>Оцениваем с учетом остатка на дату расчета, через сколько времени этот товар снова понадобиться заказчику с учетом того, что потребление останется таким же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bg1"/>
                </a:solidFill>
              </a:rPr>
              <a:t>Объем закупки оцениваем как средневзвешенное по ценам предыдущих закупок</a:t>
            </a:r>
            <a:endParaRPr lang="ru-RU" sz="18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ru-RU" sz="1600" dirty="0">
              <a:solidFill>
                <a:schemeClr val="accent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66E9534-A66A-4DF6-B8DA-1E6D8E4438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11" name="Треугольник 20">
            <a:extLst>
              <a:ext uri="{FF2B5EF4-FFF2-40B4-BE49-F238E27FC236}">
                <a16:creationId xmlns:a16="http://schemas.microsoft.com/office/drawing/2014/main" id="{227ECED1-592F-4F16-8ACF-2F5168852B02}"/>
              </a:ext>
            </a:extLst>
          </p:cNvPr>
          <p:cNvSpPr/>
          <p:nvPr/>
        </p:nvSpPr>
        <p:spPr>
          <a:xfrm rot="5400000">
            <a:off x="907353" y="1711228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3135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с двумя учесеченными противолежащими углами 18">
            <a:extLst>
              <a:ext uri="{FF2B5EF4-FFF2-40B4-BE49-F238E27FC236}">
                <a16:creationId xmlns:a16="http://schemas.microsoft.com/office/drawing/2014/main" id="{B5200E15-05A4-FECE-ECEF-9375CF2BA6D0}"/>
              </a:ext>
            </a:extLst>
          </p:cNvPr>
          <p:cNvSpPr/>
          <p:nvPr/>
        </p:nvSpPr>
        <p:spPr>
          <a:xfrm>
            <a:off x="736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Георгий Закала</a:t>
            </a:r>
          </a:p>
        </p:txBody>
      </p:sp>
      <p:sp>
        <p:nvSpPr>
          <p:cNvPr id="20" name="Прямоугольник с двумя учесеченными противолежащими углами 19">
            <a:extLst>
              <a:ext uri="{FF2B5EF4-FFF2-40B4-BE49-F238E27FC236}">
                <a16:creationId xmlns:a16="http://schemas.microsoft.com/office/drawing/2014/main" id="{1DDF99C2-344E-72AE-CE19-2F097656D8FE}"/>
              </a:ext>
            </a:extLst>
          </p:cNvPr>
          <p:cNvSpPr/>
          <p:nvPr/>
        </p:nvSpPr>
        <p:spPr>
          <a:xfrm>
            <a:off x="2937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Глеб </a:t>
            </a:r>
          </a:p>
          <a:p>
            <a:pPr algn="ctr"/>
            <a:r>
              <a:rPr lang="ru-RU" b="1" dirty="0">
                <a:solidFill>
                  <a:schemeClr val="accent2"/>
                </a:solidFill>
              </a:rPr>
              <a:t>Зотов</a:t>
            </a:r>
          </a:p>
        </p:txBody>
      </p:sp>
      <p:sp>
        <p:nvSpPr>
          <p:cNvPr id="21" name="Прямоугольник с двумя учесеченными противолежащими углами 20">
            <a:extLst>
              <a:ext uri="{FF2B5EF4-FFF2-40B4-BE49-F238E27FC236}">
                <a16:creationId xmlns:a16="http://schemas.microsoft.com/office/drawing/2014/main" id="{FADDEF2A-8BBD-E8C9-3996-070633B38F4C}"/>
              </a:ext>
            </a:extLst>
          </p:cNvPr>
          <p:cNvSpPr/>
          <p:nvPr/>
        </p:nvSpPr>
        <p:spPr>
          <a:xfrm>
            <a:off x="5139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Артём</a:t>
            </a:r>
          </a:p>
          <a:p>
            <a:pPr algn="ctr"/>
            <a:r>
              <a:rPr lang="ru-RU" b="1" dirty="0" err="1">
                <a:solidFill>
                  <a:schemeClr val="accent2"/>
                </a:solidFill>
              </a:rPr>
              <a:t>Маканов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2" name="Прямоугольник с двумя учесеченными противолежащими углами 21">
            <a:extLst>
              <a:ext uri="{FF2B5EF4-FFF2-40B4-BE49-F238E27FC236}">
                <a16:creationId xmlns:a16="http://schemas.microsoft.com/office/drawing/2014/main" id="{6929DD93-091E-4F57-1A4C-35278FB4F29A}"/>
              </a:ext>
            </a:extLst>
          </p:cNvPr>
          <p:cNvSpPr/>
          <p:nvPr/>
        </p:nvSpPr>
        <p:spPr>
          <a:xfrm>
            <a:off x="7340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Андрей</a:t>
            </a:r>
          </a:p>
          <a:p>
            <a:pPr algn="ctr"/>
            <a:r>
              <a:rPr lang="ru-RU" b="1" dirty="0" err="1">
                <a:solidFill>
                  <a:schemeClr val="accent2"/>
                </a:solidFill>
              </a:rPr>
              <a:t>Путков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3" name="Прямоугольник с двумя учесеченными противолежащими углами 22">
            <a:extLst>
              <a:ext uri="{FF2B5EF4-FFF2-40B4-BE49-F238E27FC236}">
                <a16:creationId xmlns:a16="http://schemas.microsoft.com/office/drawing/2014/main" id="{7B5C1515-E976-4ADB-A292-32D207A6F70C}"/>
              </a:ext>
            </a:extLst>
          </p:cNvPr>
          <p:cNvSpPr/>
          <p:nvPr/>
        </p:nvSpPr>
        <p:spPr>
          <a:xfrm>
            <a:off x="9542095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Анна</a:t>
            </a:r>
          </a:p>
          <a:p>
            <a:pPr algn="ctr"/>
            <a:r>
              <a:rPr lang="ru-RU" b="1" dirty="0">
                <a:solidFill>
                  <a:schemeClr val="accent2"/>
                </a:solidFill>
              </a:rPr>
              <a:t>Денисова</a:t>
            </a:r>
          </a:p>
        </p:txBody>
      </p:sp>
      <p:sp>
        <p:nvSpPr>
          <p:cNvPr id="16" name="Прямоугольник с одним усеченным углом 15">
            <a:extLst>
              <a:ext uri="{FF2B5EF4-FFF2-40B4-BE49-F238E27FC236}">
                <a16:creationId xmlns:a16="http://schemas.microsoft.com/office/drawing/2014/main" id="{B1B8C061-F848-E0CB-10DC-B8A8D9896D6D}"/>
              </a:ext>
            </a:extLst>
          </p:cNvPr>
          <p:cNvSpPr/>
          <p:nvPr/>
        </p:nvSpPr>
        <p:spPr>
          <a:xfrm>
            <a:off x="9542095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4" name="Прямоугольник с одним усеченным углом 13">
            <a:extLst>
              <a:ext uri="{FF2B5EF4-FFF2-40B4-BE49-F238E27FC236}">
                <a16:creationId xmlns:a16="http://schemas.microsoft.com/office/drawing/2014/main" id="{CB86560C-CC31-CFCB-DC5D-3E3CD0CC9D32}"/>
              </a:ext>
            </a:extLst>
          </p:cNvPr>
          <p:cNvSpPr/>
          <p:nvPr/>
        </p:nvSpPr>
        <p:spPr>
          <a:xfrm>
            <a:off x="7340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2" name="Прямоугольник с одним усеченным углом 11">
            <a:extLst>
              <a:ext uri="{FF2B5EF4-FFF2-40B4-BE49-F238E27FC236}">
                <a16:creationId xmlns:a16="http://schemas.microsoft.com/office/drawing/2014/main" id="{033CA131-9B97-E6FE-CC6E-6F5290EABC36}"/>
              </a:ext>
            </a:extLst>
          </p:cNvPr>
          <p:cNvSpPr/>
          <p:nvPr/>
        </p:nvSpPr>
        <p:spPr>
          <a:xfrm>
            <a:off x="5139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8" name="Прямоугольник с одним усеченным углом 7">
            <a:extLst>
              <a:ext uri="{FF2B5EF4-FFF2-40B4-BE49-F238E27FC236}">
                <a16:creationId xmlns:a16="http://schemas.microsoft.com/office/drawing/2014/main" id="{D14BD332-444A-8BE9-9BE7-BB41351ECED5}"/>
              </a:ext>
            </a:extLst>
          </p:cNvPr>
          <p:cNvSpPr/>
          <p:nvPr/>
        </p:nvSpPr>
        <p:spPr>
          <a:xfrm>
            <a:off x="736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0" name="Прямоугольник с одним усеченным углом 9">
            <a:extLst>
              <a:ext uri="{FF2B5EF4-FFF2-40B4-BE49-F238E27FC236}">
                <a16:creationId xmlns:a16="http://schemas.microsoft.com/office/drawing/2014/main" id="{07A07B14-9AD0-1D6F-C9AF-ECF118B5985B}"/>
              </a:ext>
            </a:extLst>
          </p:cNvPr>
          <p:cNvSpPr/>
          <p:nvPr/>
        </p:nvSpPr>
        <p:spPr>
          <a:xfrm>
            <a:off x="2937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29EB5906-3630-4971-AA74-6953D02A5B2A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69" b="9169"/>
          <a:stretch>
            <a:fillRect/>
          </a:stretch>
        </p:blipFill>
        <p:spPr>
          <a:xfrm>
            <a:off x="936625" y="1522413"/>
            <a:ext cx="1536700" cy="1439862"/>
          </a:xfrm>
        </p:spPr>
      </p:pic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B5C6567E-2AC2-493F-8E60-E4B167C3CC06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61" b="14661"/>
          <a:stretch/>
        </p:blipFill>
        <p:spPr>
          <a:xfrm>
            <a:off x="3133725" y="1522413"/>
            <a:ext cx="1535113" cy="1439862"/>
          </a:xfrm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94757D35-81CB-4B9D-B648-4367016F300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3" b="14863"/>
          <a:stretch>
            <a:fillRect/>
          </a:stretch>
        </p:blipFill>
        <p:spPr>
          <a:xfrm>
            <a:off x="5332413" y="1522413"/>
            <a:ext cx="1536700" cy="1439862"/>
          </a:xfrm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353129BF-1C9B-44FE-8731-D7B4EE42B745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3" b="14863"/>
          <a:stretch>
            <a:fillRect/>
          </a:stretch>
        </p:blipFill>
        <p:spPr>
          <a:xfrm>
            <a:off x="7518400" y="1522413"/>
            <a:ext cx="1536700" cy="1439862"/>
          </a:xfr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B9910D8A-11E0-4BEB-AFF1-1CC7CB284140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05" b="16005"/>
          <a:stretch>
            <a:fillRect/>
          </a:stretch>
        </p:blipFill>
        <p:spPr>
          <a:xfrm>
            <a:off x="9696450" y="1522413"/>
            <a:ext cx="1535113" cy="1439862"/>
          </a:xfrm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2364" y="449787"/>
            <a:ext cx="9862734" cy="376138"/>
          </a:xfrm>
        </p:spPr>
        <p:txBody>
          <a:bodyPr/>
          <a:lstStyle/>
          <a:p>
            <a:r>
              <a:rPr lang="ru-RU" dirty="0">
                <a:latin typeface="+mn-lt"/>
              </a:rPr>
              <a:t>Команда «</a:t>
            </a:r>
            <a:r>
              <a:rPr lang="en-US" dirty="0" err="1">
                <a:latin typeface="+mn-lt"/>
              </a:rPr>
              <a:t>Khazir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kasher</a:t>
            </a:r>
            <a:r>
              <a:rPr lang="ru-RU" dirty="0">
                <a:latin typeface="+mn-lt"/>
              </a:rPr>
              <a:t>»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6323" y="4426361"/>
            <a:ext cx="1843581" cy="1225988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ru-RU" dirty="0"/>
              <a:t>Капитан, разработчик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@georgiyzakala</a:t>
            </a:r>
            <a:endParaRPr lang="ru-RU" dirty="0"/>
          </a:p>
          <a:p>
            <a:pPr>
              <a:buFont typeface="Wingdings" pitchFamily="2" charset="2"/>
              <a:buChar char="§"/>
            </a:pPr>
            <a:r>
              <a:rPr lang="ru-RU" dirty="0"/>
              <a:t>+7 926 887 9646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007826" y="4426361"/>
            <a:ext cx="1843581" cy="1576498"/>
          </a:xfrm>
        </p:spPr>
        <p:txBody>
          <a:bodyPr/>
          <a:lstStyle/>
          <a:p>
            <a:r>
              <a:rPr lang="en-US" dirty="0"/>
              <a:t>DWH-</a:t>
            </a:r>
            <a:r>
              <a:rPr lang="ru-RU" dirty="0"/>
              <a:t>инженер</a:t>
            </a:r>
          </a:p>
          <a:p>
            <a:r>
              <a:rPr lang="en-US" dirty="0"/>
              <a:t>@spotlight9k</a:t>
            </a:r>
            <a:endParaRPr lang="ru-RU" dirty="0"/>
          </a:p>
          <a:p>
            <a:r>
              <a:rPr lang="ru-RU" dirty="0"/>
              <a:t>+7 906 955 7943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ED548BF9-4D84-42F3-9601-D2E18E296B1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216945" y="4426361"/>
            <a:ext cx="1928354" cy="1576498"/>
          </a:xfrm>
        </p:spPr>
        <p:txBody>
          <a:bodyPr/>
          <a:lstStyle/>
          <a:p>
            <a:r>
              <a:rPr lang="ru-RU" dirty="0"/>
              <a:t>Разработчик</a:t>
            </a:r>
          </a:p>
          <a:p>
            <a:r>
              <a:rPr lang="en-US" dirty="0"/>
              <a:t>@ArtemMakanov</a:t>
            </a:r>
            <a:endParaRPr lang="ru-RU" dirty="0"/>
          </a:p>
          <a:p>
            <a:r>
              <a:rPr lang="ru-RU" dirty="0"/>
              <a:t>+7 922 102 1359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44ACCFB-9B88-43F3-B538-A4A9A459105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440652" y="4426361"/>
            <a:ext cx="1843581" cy="1576498"/>
          </a:xfrm>
        </p:spPr>
        <p:txBody>
          <a:bodyPr>
            <a:normAutofit/>
          </a:bodyPr>
          <a:lstStyle/>
          <a:p>
            <a:r>
              <a:rPr lang="ru-RU" dirty="0"/>
              <a:t>Аналитик, </a:t>
            </a:r>
            <a:r>
              <a:rPr lang="en-US" dirty="0"/>
              <a:t>data-scientist</a:t>
            </a:r>
            <a:endParaRPr lang="ru-RU" dirty="0"/>
          </a:p>
          <a:p>
            <a:r>
              <a:rPr lang="en-US" dirty="0"/>
              <a:t>@AndyPutkov</a:t>
            </a:r>
          </a:p>
          <a:p>
            <a:r>
              <a:rPr lang="ru-RU" dirty="0"/>
              <a:t>+7</a:t>
            </a:r>
            <a:r>
              <a:rPr lang="en-US" dirty="0"/>
              <a:t> </a:t>
            </a:r>
            <a:r>
              <a:rPr lang="ru-RU" dirty="0"/>
              <a:t>915</a:t>
            </a:r>
            <a:r>
              <a:rPr lang="en-US" dirty="0"/>
              <a:t> </a:t>
            </a:r>
            <a:r>
              <a:rPr lang="ru-RU" dirty="0"/>
              <a:t>486</a:t>
            </a:r>
            <a:r>
              <a:rPr lang="en-US" dirty="0"/>
              <a:t> </a:t>
            </a:r>
            <a:r>
              <a:rPr lang="ru-RU" dirty="0"/>
              <a:t>8316</a:t>
            </a: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7D65155D-DBDC-45FC-8D4E-2FA68A09BDB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9616102" y="4426361"/>
            <a:ext cx="1843581" cy="1576498"/>
          </a:xfrm>
        </p:spPr>
        <p:txBody>
          <a:bodyPr/>
          <a:lstStyle/>
          <a:p>
            <a:r>
              <a:rPr lang="ru-RU" dirty="0"/>
              <a:t>Аналитик, </a:t>
            </a:r>
            <a:r>
              <a:rPr lang="en-US" dirty="0"/>
              <a:t>data-scientist</a:t>
            </a:r>
            <a:endParaRPr lang="ru-RU" dirty="0"/>
          </a:p>
          <a:p>
            <a:r>
              <a:rPr lang="en-US" dirty="0"/>
              <a:t>@annie_649</a:t>
            </a:r>
          </a:p>
          <a:p>
            <a:r>
              <a:rPr lang="en-US" dirty="0"/>
              <a:t>+7 916 607 9989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A9945EF-8259-4479-996B-639630387BD6}"/>
              </a:ext>
            </a:extLst>
          </p:cNvPr>
          <p:cNvSpPr/>
          <p:nvPr/>
        </p:nvSpPr>
        <p:spPr>
          <a:xfrm>
            <a:off x="7207251" y="1276068"/>
            <a:ext cx="4488881" cy="4591332"/>
          </a:xfrm>
          <a:prstGeom prst="rect">
            <a:avLst/>
          </a:prstGeom>
          <a:solidFill>
            <a:srgbClr val="FFFFFF">
              <a:alpha val="14902"/>
            </a:srgb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БД </a:t>
            </a:r>
            <a:r>
              <a:rPr lang="ru-RU" dirty="0" err="1">
                <a:solidFill>
                  <a:srgbClr val="F92571"/>
                </a:solidFill>
              </a:rPr>
              <a:t>PostgreSQL</a:t>
            </a:r>
            <a:endParaRPr lang="ru-RU" dirty="0">
              <a:solidFill>
                <a:srgbClr val="F9257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711F3D1-6A7C-417C-88B0-D92130FE9557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1873541" y="1636436"/>
            <a:ext cx="3866856" cy="6720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/>
              <a:t>Собраны: история контрактов, финансовые и складские ведомости, справочники, ограничения и др.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6CFDA1A-32AF-41E1-A34D-F85A5B0EDD0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US" dirty="0">
                <a:solidFill>
                  <a:srgbClr val="F92571"/>
                </a:solidFill>
              </a:rPr>
              <a:t>Docker-</a:t>
            </a:r>
            <a:r>
              <a:rPr lang="ru-RU" dirty="0">
                <a:solidFill>
                  <a:srgbClr val="F92571"/>
                </a:solidFill>
              </a:rPr>
              <a:t>контейнеры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CCF47ED-F081-41D2-846B-E1D156AA031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873541" y="3305230"/>
            <a:ext cx="3866856" cy="6720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>
                <a:effectLst/>
                <a:latin typeface="Montserrat" panose="000005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Нужны для организации на сервере </a:t>
            </a:r>
            <a:r>
              <a:rPr lang="en-US" sz="1400" dirty="0">
                <a:effectLst/>
                <a:latin typeface="Montserrat" panose="000005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BI</a:t>
            </a:r>
            <a:r>
              <a:rPr lang="ru-RU" sz="1400" dirty="0">
                <a:effectLst/>
                <a:latin typeface="Montserrat" panose="000005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-системы, бота, сервисов для анализа данных и прогноза</a:t>
            </a:r>
            <a:endParaRPr lang="ru-RU" sz="1400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19BEAF1A-2D42-4D98-AD35-7280D52BED88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Сервер </a:t>
            </a:r>
            <a:r>
              <a:rPr lang="en-US" dirty="0" err="1">
                <a:solidFill>
                  <a:srgbClr val="F92571"/>
                </a:solidFill>
              </a:rPr>
              <a:t>StatisticsServer</a:t>
            </a:r>
            <a:endParaRPr lang="ru-RU" dirty="0">
              <a:solidFill>
                <a:srgbClr val="F92571"/>
              </a:solidFill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50E54373-F1CE-490F-A9AC-455CC1CA7076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854185" y="4836693"/>
            <a:ext cx="3866856" cy="82306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400" dirty="0"/>
              <a:t>Загрузка и предобработка разнородных данных, доступ к сервису полнотекстового поиска, аналитический блок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D072020D-E8F8-4E9E-BBDB-08E0FF7D7841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698208" y="1501542"/>
            <a:ext cx="3866856" cy="423628"/>
          </a:xfrm>
        </p:spPr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Веб-интерфейс </a:t>
            </a:r>
            <a:r>
              <a:rPr lang="en-US" dirty="0" err="1">
                <a:solidFill>
                  <a:srgbClr val="F92571"/>
                </a:solidFill>
              </a:rPr>
              <a:t>SuperSet</a:t>
            </a:r>
            <a:endParaRPr lang="ru-RU" dirty="0">
              <a:solidFill>
                <a:srgbClr val="F92571"/>
              </a:solidFill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F21454E5-F292-4891-9D68-0D517469836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7698208" y="1920106"/>
            <a:ext cx="3866856" cy="6720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/>
              <a:t>Веб-интерфейс в формате BI-системы Apache </a:t>
            </a:r>
            <a:r>
              <a:rPr lang="ru-RU" sz="1400" dirty="0" err="1"/>
              <a:t>SuperSet</a:t>
            </a:r>
            <a:r>
              <a:rPr lang="ru-RU" sz="1400" dirty="0"/>
              <a:t> для продвинутой аналитики 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ED966D9B-CCFE-4200-A5EC-3EB869FCB8C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7698208" y="3305230"/>
            <a:ext cx="3866856" cy="403756"/>
          </a:xfrm>
        </p:spPr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Веб-интерфейс в формате бота</a:t>
            </a:r>
          </a:p>
          <a:p>
            <a:endParaRPr lang="ru-RU" dirty="0">
              <a:solidFill>
                <a:srgbClr val="F92571"/>
              </a:solidFill>
            </a:endParaRP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C1D06240-647F-427A-8B8C-091F9721E642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7698208" y="3704564"/>
            <a:ext cx="3866856" cy="82306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400" dirty="0"/>
              <a:t>Предназначен для оперативного поиска по названию товаров, срочной аналитики, помогает при формировании закупки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 решения</a:t>
            </a: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81491F59-FFEA-4785-A625-13E2D0729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719" y="1203913"/>
            <a:ext cx="304800" cy="30480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B24CAFF3-B0E9-49A6-AD35-5C7FB168A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719" y="4410809"/>
            <a:ext cx="304800" cy="30480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8BFCFC64-3787-4D53-8CD7-E829D0FDDD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719" y="2807361"/>
            <a:ext cx="304800" cy="304800"/>
          </a:xfrm>
          <a:prstGeom prst="rect">
            <a:avLst/>
          </a:prstGeom>
        </p:spPr>
      </p:pic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885C92F9-19AA-4F4A-AC6F-632764EC3B16}"/>
              </a:ext>
            </a:extLst>
          </p:cNvPr>
          <p:cNvCxnSpPr>
            <a:cxnSpLocks/>
          </p:cNvCxnSpPr>
          <p:nvPr/>
        </p:nvCxnSpPr>
        <p:spPr>
          <a:xfrm>
            <a:off x="3806970" y="1356314"/>
            <a:ext cx="2289031" cy="0"/>
          </a:xfrm>
          <a:prstGeom prst="line">
            <a:avLst/>
          </a:prstGeom>
          <a:ln w="12700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FEB9E169-30FE-4A34-9399-EE7F26900DE7}"/>
              </a:ext>
            </a:extLst>
          </p:cNvPr>
          <p:cNvCxnSpPr/>
          <p:nvPr/>
        </p:nvCxnSpPr>
        <p:spPr>
          <a:xfrm>
            <a:off x="4426722" y="2959762"/>
            <a:ext cx="1669279" cy="0"/>
          </a:xfrm>
          <a:prstGeom prst="line">
            <a:avLst/>
          </a:prstGeom>
          <a:ln w="1270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68917713-BAF8-4125-9590-BF7F97CFD7EA}"/>
              </a:ext>
            </a:extLst>
          </p:cNvPr>
          <p:cNvCxnSpPr>
            <a:cxnSpLocks/>
          </p:cNvCxnSpPr>
          <p:nvPr/>
        </p:nvCxnSpPr>
        <p:spPr>
          <a:xfrm>
            <a:off x="4707309" y="4563210"/>
            <a:ext cx="1388692" cy="0"/>
          </a:xfrm>
          <a:prstGeom prst="line">
            <a:avLst/>
          </a:prstGeom>
          <a:ln w="12700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BC59E784-7B77-4BAC-A9A9-366D40A01230}"/>
              </a:ext>
            </a:extLst>
          </p:cNvPr>
          <p:cNvCxnSpPr/>
          <p:nvPr/>
        </p:nvCxnSpPr>
        <p:spPr>
          <a:xfrm>
            <a:off x="6096001" y="1356314"/>
            <a:ext cx="0" cy="32068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Соединитель: уступ 37">
            <a:extLst>
              <a:ext uri="{FF2B5EF4-FFF2-40B4-BE49-F238E27FC236}">
                <a16:creationId xmlns:a16="http://schemas.microsoft.com/office/drawing/2014/main" id="{D9F40ED6-B2C8-4DD9-BCAD-E47F31452DC5}"/>
              </a:ext>
            </a:extLst>
          </p:cNvPr>
          <p:cNvCxnSpPr>
            <a:cxnSpLocks/>
          </p:cNvCxnSpPr>
          <p:nvPr/>
        </p:nvCxnSpPr>
        <p:spPr>
          <a:xfrm flipV="1">
            <a:off x="6096001" y="1646341"/>
            <a:ext cx="1492154" cy="1313422"/>
          </a:xfrm>
          <a:prstGeom prst="bentConnector3">
            <a:avLst/>
          </a:prstGeom>
          <a:ln w="127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Соединитель: уступ 39">
            <a:extLst>
              <a:ext uri="{FF2B5EF4-FFF2-40B4-BE49-F238E27FC236}">
                <a16:creationId xmlns:a16="http://schemas.microsoft.com/office/drawing/2014/main" id="{BC0FF1C0-DDF1-4843-AF7D-6435081834CB}"/>
              </a:ext>
            </a:extLst>
          </p:cNvPr>
          <p:cNvCxnSpPr>
            <a:cxnSpLocks/>
          </p:cNvCxnSpPr>
          <p:nvPr/>
        </p:nvCxnSpPr>
        <p:spPr>
          <a:xfrm>
            <a:off x="6838950" y="2959763"/>
            <a:ext cx="749205" cy="469237"/>
          </a:xfrm>
          <a:prstGeom prst="bentConnector3">
            <a:avLst>
              <a:gd name="adj1" fmla="val 95"/>
            </a:avLst>
          </a:prstGeom>
          <a:ln w="127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Овал 43">
            <a:extLst>
              <a:ext uri="{FF2B5EF4-FFF2-40B4-BE49-F238E27FC236}">
                <a16:creationId xmlns:a16="http://schemas.microsoft.com/office/drawing/2014/main" id="{E680BC84-4375-480B-91DF-11532218E77C}"/>
              </a:ext>
            </a:extLst>
          </p:cNvPr>
          <p:cNvSpPr/>
          <p:nvPr/>
        </p:nvSpPr>
        <p:spPr>
          <a:xfrm>
            <a:off x="5981644" y="2840133"/>
            <a:ext cx="228711" cy="228711"/>
          </a:xfrm>
          <a:prstGeom prst="ellipse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33" name="Текст 9">
            <a:extLst>
              <a:ext uri="{FF2B5EF4-FFF2-40B4-BE49-F238E27FC236}">
                <a16:creationId xmlns:a16="http://schemas.microsoft.com/office/drawing/2014/main" id="{E37D80EC-A8DE-41FE-A83B-55362526C244}"/>
              </a:ext>
            </a:extLst>
          </p:cNvPr>
          <p:cNvSpPr txBox="1">
            <a:spLocks/>
          </p:cNvSpPr>
          <p:nvPr/>
        </p:nvSpPr>
        <p:spPr>
          <a:xfrm>
            <a:off x="7698208" y="4997040"/>
            <a:ext cx="3866856" cy="4037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rgbClr val="F92571"/>
                </a:solidFill>
              </a:rPr>
              <a:t>Keycloak</a:t>
            </a:r>
            <a:endParaRPr lang="ru-RU" dirty="0">
              <a:solidFill>
                <a:srgbClr val="F92571"/>
              </a:solidFill>
            </a:endParaRPr>
          </a:p>
          <a:p>
            <a:endParaRPr lang="ru-RU" dirty="0">
              <a:solidFill>
                <a:srgbClr val="F92571"/>
              </a:solidFill>
            </a:endParaRPr>
          </a:p>
        </p:txBody>
      </p:sp>
      <p:sp>
        <p:nvSpPr>
          <p:cNvPr id="34" name="Текст 10">
            <a:extLst>
              <a:ext uri="{FF2B5EF4-FFF2-40B4-BE49-F238E27FC236}">
                <a16:creationId xmlns:a16="http://schemas.microsoft.com/office/drawing/2014/main" id="{44864C8D-AF9F-4563-A5D6-9DCE094C43F8}"/>
              </a:ext>
            </a:extLst>
          </p:cNvPr>
          <p:cNvSpPr txBox="1">
            <a:spLocks/>
          </p:cNvSpPr>
          <p:nvPr/>
        </p:nvSpPr>
        <p:spPr>
          <a:xfrm>
            <a:off x="7698208" y="5396374"/>
            <a:ext cx="3866856" cy="3101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/>
              <a:t>Единая точка для аутентификации </a:t>
            </a:r>
          </a:p>
        </p:txBody>
      </p:sp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F8960E6B-E826-492E-A873-71E30FA1FB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138" y="504651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98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с одним усеченным углом 16">
            <a:extLst>
              <a:ext uri="{FF2B5EF4-FFF2-40B4-BE49-F238E27FC236}">
                <a16:creationId xmlns:a16="http://schemas.microsoft.com/office/drawing/2014/main" id="{10651A50-CFFD-C440-F1DF-F703C14C9202}"/>
              </a:ext>
            </a:extLst>
          </p:cNvPr>
          <p:cNvSpPr/>
          <p:nvPr/>
        </p:nvSpPr>
        <p:spPr>
          <a:xfrm>
            <a:off x="5220993" y="1366572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7" name="Прямоугольник с одним усеченным углом 6">
            <a:extLst>
              <a:ext uri="{FF2B5EF4-FFF2-40B4-BE49-F238E27FC236}">
                <a16:creationId xmlns:a16="http://schemas.microsoft.com/office/drawing/2014/main" id="{2E5EC51C-6A42-A386-6730-F35F8E0CF56A}"/>
              </a:ext>
            </a:extLst>
          </p:cNvPr>
          <p:cNvSpPr/>
          <p:nvPr/>
        </p:nvSpPr>
        <p:spPr>
          <a:xfrm>
            <a:off x="1421749" y="1317683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C532ED-B059-4872-93FE-25291054D3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BCDA89-34E0-470F-800A-5D94F8D8A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Проблема обеспечения связности данных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08DB357-2788-42D4-93E8-1AB12DB2EE4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4303" y="3810174"/>
            <a:ext cx="3264113" cy="2375115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1" dirty="0">
                <a:solidFill>
                  <a:schemeClr val="accent1"/>
                </a:solidFill>
              </a:rPr>
              <a:t>Проблема</a:t>
            </a:r>
          </a:p>
          <a:p>
            <a:endParaRPr lang="ru-RU" dirty="0"/>
          </a:p>
          <a:p>
            <a:r>
              <a:rPr lang="ru-RU" dirty="0"/>
              <a:t>Большое количество позиций СПГЗ, разнообразие их характеристик, их изменение во времени не позволяют построить однозначное соответствие между данными из разных источников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869BDE-34CE-47D5-B162-82211244B70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569892" y="3810173"/>
            <a:ext cx="3264113" cy="2375115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1" dirty="0">
                <a:solidFill>
                  <a:schemeClr val="accent1"/>
                </a:solidFill>
              </a:rPr>
              <a:t>Пути решения</a:t>
            </a:r>
          </a:p>
          <a:p>
            <a:endParaRPr lang="ru-RU" dirty="0"/>
          </a:p>
          <a:p>
            <a:r>
              <a:rPr lang="ru-RU" dirty="0"/>
              <a:t>Можно использовать дополнительные источники для получения новых полей, анализировать наименования по вхождению ключевых слов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BF91A14-DF82-4BD9-95C1-96973CFF3F6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prstGeom prst="roundRect">
            <a:avLst>
              <a:gd name="adj" fmla="val 0"/>
            </a:avLst>
          </a:prstGeom>
          <a:solidFill>
            <a:srgbClr val="F2F2F2">
              <a:alpha val="12157"/>
            </a:srgbClr>
          </a:solidFill>
        </p:spPr>
        <p:txBody>
          <a:bodyPr/>
          <a:lstStyle/>
          <a:p>
            <a:r>
              <a:rPr lang="ru-RU" b="1" dirty="0">
                <a:solidFill>
                  <a:schemeClr val="accent2"/>
                </a:solidFill>
              </a:rPr>
              <a:t>Наше решение</a:t>
            </a:r>
          </a:p>
          <a:p>
            <a:endParaRPr lang="ru-RU" b="1" dirty="0">
              <a:solidFill>
                <a:schemeClr val="accent2"/>
              </a:solidFill>
            </a:endParaRPr>
          </a:p>
          <a:p>
            <a:r>
              <a:rPr lang="ru-RU" dirty="0"/>
              <a:t>Задействуем движок для полнотекстового поиска </a:t>
            </a:r>
            <a:r>
              <a:rPr lang="en-US" b="1" dirty="0">
                <a:solidFill>
                  <a:schemeClr val="accent4"/>
                </a:solidFill>
              </a:rPr>
              <a:t>OpenSearch</a:t>
            </a:r>
            <a:r>
              <a:rPr lang="en-US" dirty="0"/>
              <a:t>, </a:t>
            </a:r>
            <a:r>
              <a:rPr lang="ru-RU" dirty="0"/>
              <a:t>который подбираем релевантные товары по наименованию, КПГЗ, СПГЗ</a:t>
            </a:r>
          </a:p>
        </p:txBody>
      </p:sp>
      <p:cxnSp>
        <p:nvCxnSpPr>
          <p:cNvPr id="58" name="Google Shape;2799;p94">
            <a:extLst>
              <a:ext uri="{FF2B5EF4-FFF2-40B4-BE49-F238E27FC236}">
                <a16:creationId xmlns:a16="http://schemas.microsoft.com/office/drawing/2014/main" id="{567FA9A9-3099-4088-80A0-9601CEE4D42E}"/>
              </a:ext>
            </a:extLst>
          </p:cNvPr>
          <p:cNvCxnSpPr>
            <a:cxnSpLocks/>
            <a:stCxn id="7" idx="0"/>
          </p:cNvCxnSpPr>
          <p:nvPr/>
        </p:nvCxnSpPr>
        <p:spPr>
          <a:xfrm>
            <a:off x="2926343" y="2018267"/>
            <a:ext cx="2289397" cy="51063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2802;p94">
            <a:extLst>
              <a:ext uri="{FF2B5EF4-FFF2-40B4-BE49-F238E27FC236}">
                <a16:creationId xmlns:a16="http://schemas.microsoft.com/office/drawing/2014/main" id="{FE9678CA-EDF7-4EBE-9703-D7B106AECBCE}"/>
              </a:ext>
            </a:extLst>
          </p:cNvPr>
          <p:cNvCxnSpPr>
            <a:cxnSpLocks/>
            <a:stCxn id="17" idx="0"/>
            <a:endCxn id="18" idx="2"/>
          </p:cNvCxnSpPr>
          <p:nvPr/>
        </p:nvCxnSpPr>
        <p:spPr>
          <a:xfrm>
            <a:off x="6725587" y="2067156"/>
            <a:ext cx="2492154" cy="30031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2" name="Google Shape;2829;p94">
            <a:extLst>
              <a:ext uri="{FF2B5EF4-FFF2-40B4-BE49-F238E27FC236}">
                <a16:creationId xmlns:a16="http://schemas.microsoft.com/office/drawing/2014/main" id="{4C77747E-B18D-4A2B-BA4F-6DC51DACDF20}"/>
              </a:ext>
            </a:extLst>
          </p:cNvPr>
          <p:cNvGrpSpPr/>
          <p:nvPr/>
        </p:nvGrpSpPr>
        <p:grpSpPr>
          <a:xfrm>
            <a:off x="1779818" y="1753233"/>
            <a:ext cx="738531" cy="687909"/>
            <a:chOff x="3385734" y="2233242"/>
            <a:chExt cx="340504" cy="319542"/>
          </a:xfrm>
        </p:grpSpPr>
        <p:sp>
          <p:nvSpPr>
            <p:cNvPr id="63" name="Google Shape;2830;p94">
              <a:extLst>
                <a:ext uri="{FF2B5EF4-FFF2-40B4-BE49-F238E27FC236}">
                  <a16:creationId xmlns:a16="http://schemas.microsoft.com/office/drawing/2014/main" id="{F538E3A9-5C7B-406B-80D1-B9EEBFF33FF0}"/>
                </a:ext>
              </a:extLst>
            </p:cNvPr>
            <p:cNvSpPr/>
            <p:nvPr/>
          </p:nvSpPr>
          <p:spPr>
            <a:xfrm>
              <a:off x="3385734" y="2233242"/>
              <a:ext cx="340504" cy="319542"/>
            </a:xfrm>
            <a:custGeom>
              <a:avLst/>
              <a:gdLst/>
              <a:ahLst/>
              <a:cxnLst/>
              <a:rect l="l" t="t" r="r" b="b"/>
              <a:pathLst>
                <a:path w="10122" h="9289" extrusionOk="0">
                  <a:moveTo>
                    <a:pt x="9574" y="310"/>
                  </a:moveTo>
                  <a:cubicBezTo>
                    <a:pt x="9717" y="310"/>
                    <a:pt x="9812" y="406"/>
                    <a:pt x="9812" y="549"/>
                  </a:cubicBezTo>
                  <a:lnTo>
                    <a:pt x="9812" y="5669"/>
                  </a:lnTo>
                  <a:lnTo>
                    <a:pt x="8622" y="5669"/>
                  </a:lnTo>
                  <a:cubicBezTo>
                    <a:pt x="8550" y="5669"/>
                    <a:pt x="8479" y="5740"/>
                    <a:pt x="8479" y="5812"/>
                  </a:cubicBezTo>
                  <a:cubicBezTo>
                    <a:pt x="8479" y="5907"/>
                    <a:pt x="8550" y="5978"/>
                    <a:pt x="8622" y="5978"/>
                  </a:cubicBezTo>
                  <a:lnTo>
                    <a:pt x="9812" y="5978"/>
                  </a:lnTo>
                  <a:lnTo>
                    <a:pt x="9812" y="6455"/>
                  </a:lnTo>
                  <a:cubicBezTo>
                    <a:pt x="9812" y="6597"/>
                    <a:pt x="9717" y="6717"/>
                    <a:pt x="9574" y="6717"/>
                  </a:cubicBezTo>
                  <a:lnTo>
                    <a:pt x="549" y="6717"/>
                  </a:lnTo>
                  <a:cubicBezTo>
                    <a:pt x="406" y="6717"/>
                    <a:pt x="287" y="6597"/>
                    <a:pt x="287" y="6455"/>
                  </a:cubicBezTo>
                  <a:lnTo>
                    <a:pt x="287" y="5978"/>
                  </a:lnTo>
                  <a:lnTo>
                    <a:pt x="7979" y="5978"/>
                  </a:lnTo>
                  <a:cubicBezTo>
                    <a:pt x="8050" y="5978"/>
                    <a:pt x="8122" y="5907"/>
                    <a:pt x="8122" y="5812"/>
                  </a:cubicBezTo>
                  <a:cubicBezTo>
                    <a:pt x="8122" y="5740"/>
                    <a:pt x="8050" y="5669"/>
                    <a:pt x="7979" y="5669"/>
                  </a:cubicBezTo>
                  <a:lnTo>
                    <a:pt x="6216" y="5669"/>
                  </a:lnTo>
                  <a:lnTo>
                    <a:pt x="6216" y="310"/>
                  </a:lnTo>
                  <a:close/>
                  <a:moveTo>
                    <a:pt x="5335" y="7002"/>
                  </a:moveTo>
                  <a:lnTo>
                    <a:pt x="5335" y="7193"/>
                  </a:lnTo>
                  <a:cubicBezTo>
                    <a:pt x="5335" y="7360"/>
                    <a:pt x="5216" y="7479"/>
                    <a:pt x="5049" y="7479"/>
                  </a:cubicBezTo>
                  <a:cubicBezTo>
                    <a:pt x="4907" y="7479"/>
                    <a:pt x="4764" y="7360"/>
                    <a:pt x="4764" y="7193"/>
                  </a:cubicBezTo>
                  <a:lnTo>
                    <a:pt x="4764" y="7002"/>
                  </a:lnTo>
                  <a:close/>
                  <a:moveTo>
                    <a:pt x="6073" y="7002"/>
                  </a:moveTo>
                  <a:lnTo>
                    <a:pt x="6169" y="8241"/>
                  </a:lnTo>
                  <a:lnTo>
                    <a:pt x="3954" y="8241"/>
                  </a:lnTo>
                  <a:lnTo>
                    <a:pt x="4049" y="7002"/>
                  </a:lnTo>
                  <a:lnTo>
                    <a:pt x="4478" y="7002"/>
                  </a:lnTo>
                  <a:lnTo>
                    <a:pt x="4478" y="7193"/>
                  </a:lnTo>
                  <a:cubicBezTo>
                    <a:pt x="4478" y="7526"/>
                    <a:pt x="4740" y="7788"/>
                    <a:pt x="5049" y="7788"/>
                  </a:cubicBezTo>
                  <a:cubicBezTo>
                    <a:pt x="5383" y="7788"/>
                    <a:pt x="5645" y="7526"/>
                    <a:pt x="5645" y="7193"/>
                  </a:cubicBezTo>
                  <a:lnTo>
                    <a:pt x="5645" y="7002"/>
                  </a:lnTo>
                  <a:close/>
                  <a:moveTo>
                    <a:pt x="6859" y="8526"/>
                  </a:moveTo>
                  <a:cubicBezTo>
                    <a:pt x="6883" y="8526"/>
                    <a:pt x="6907" y="8550"/>
                    <a:pt x="6907" y="8574"/>
                  </a:cubicBezTo>
                  <a:lnTo>
                    <a:pt x="6907" y="8955"/>
                  </a:lnTo>
                  <a:cubicBezTo>
                    <a:pt x="6907" y="8979"/>
                    <a:pt x="6883" y="9003"/>
                    <a:pt x="6859" y="9003"/>
                  </a:cubicBezTo>
                  <a:lnTo>
                    <a:pt x="3263" y="9003"/>
                  </a:lnTo>
                  <a:cubicBezTo>
                    <a:pt x="3240" y="9003"/>
                    <a:pt x="3216" y="8979"/>
                    <a:pt x="3216" y="8955"/>
                  </a:cubicBezTo>
                  <a:lnTo>
                    <a:pt x="3216" y="8574"/>
                  </a:lnTo>
                  <a:cubicBezTo>
                    <a:pt x="3216" y="8550"/>
                    <a:pt x="3240" y="8526"/>
                    <a:pt x="3263" y="8526"/>
                  </a:cubicBezTo>
                  <a:close/>
                  <a:moveTo>
                    <a:pt x="549" y="1"/>
                  </a:moveTo>
                  <a:cubicBezTo>
                    <a:pt x="239" y="1"/>
                    <a:pt x="1" y="239"/>
                    <a:pt x="1" y="549"/>
                  </a:cubicBezTo>
                  <a:lnTo>
                    <a:pt x="1" y="1477"/>
                  </a:lnTo>
                  <a:cubicBezTo>
                    <a:pt x="1" y="1573"/>
                    <a:pt x="72" y="1644"/>
                    <a:pt x="144" y="1644"/>
                  </a:cubicBezTo>
                  <a:cubicBezTo>
                    <a:pt x="215" y="1644"/>
                    <a:pt x="287" y="1573"/>
                    <a:pt x="287" y="1477"/>
                  </a:cubicBezTo>
                  <a:lnTo>
                    <a:pt x="287" y="549"/>
                  </a:lnTo>
                  <a:cubicBezTo>
                    <a:pt x="287" y="406"/>
                    <a:pt x="406" y="310"/>
                    <a:pt x="549" y="310"/>
                  </a:cubicBezTo>
                  <a:lnTo>
                    <a:pt x="5907" y="310"/>
                  </a:lnTo>
                  <a:lnTo>
                    <a:pt x="5907" y="5669"/>
                  </a:lnTo>
                  <a:lnTo>
                    <a:pt x="287" y="5669"/>
                  </a:lnTo>
                  <a:lnTo>
                    <a:pt x="287" y="2144"/>
                  </a:lnTo>
                  <a:cubicBezTo>
                    <a:pt x="287" y="2049"/>
                    <a:pt x="239" y="2001"/>
                    <a:pt x="144" y="2001"/>
                  </a:cubicBezTo>
                  <a:cubicBezTo>
                    <a:pt x="72" y="2001"/>
                    <a:pt x="1" y="2049"/>
                    <a:pt x="1" y="2144"/>
                  </a:cubicBezTo>
                  <a:lnTo>
                    <a:pt x="1" y="6455"/>
                  </a:lnTo>
                  <a:cubicBezTo>
                    <a:pt x="1" y="6764"/>
                    <a:pt x="239" y="7002"/>
                    <a:pt x="549" y="7002"/>
                  </a:cubicBezTo>
                  <a:lnTo>
                    <a:pt x="3763" y="7002"/>
                  </a:lnTo>
                  <a:lnTo>
                    <a:pt x="3644" y="8241"/>
                  </a:lnTo>
                  <a:lnTo>
                    <a:pt x="3263" y="8241"/>
                  </a:lnTo>
                  <a:cubicBezTo>
                    <a:pt x="3073" y="8241"/>
                    <a:pt x="2930" y="8384"/>
                    <a:pt x="2930" y="8574"/>
                  </a:cubicBezTo>
                  <a:lnTo>
                    <a:pt x="2930" y="8955"/>
                  </a:lnTo>
                  <a:cubicBezTo>
                    <a:pt x="2930" y="9146"/>
                    <a:pt x="3073" y="9288"/>
                    <a:pt x="3263" y="9288"/>
                  </a:cubicBezTo>
                  <a:lnTo>
                    <a:pt x="6859" y="9288"/>
                  </a:lnTo>
                  <a:cubicBezTo>
                    <a:pt x="7050" y="9288"/>
                    <a:pt x="7193" y="9146"/>
                    <a:pt x="7193" y="8955"/>
                  </a:cubicBezTo>
                  <a:lnTo>
                    <a:pt x="7193" y="8574"/>
                  </a:lnTo>
                  <a:cubicBezTo>
                    <a:pt x="7193" y="8384"/>
                    <a:pt x="7050" y="8241"/>
                    <a:pt x="6859" y="8241"/>
                  </a:cubicBezTo>
                  <a:lnTo>
                    <a:pt x="6478" y="8241"/>
                  </a:lnTo>
                  <a:lnTo>
                    <a:pt x="6359" y="7002"/>
                  </a:lnTo>
                  <a:lnTo>
                    <a:pt x="9574" y="7002"/>
                  </a:lnTo>
                  <a:cubicBezTo>
                    <a:pt x="9860" y="7002"/>
                    <a:pt x="10122" y="6764"/>
                    <a:pt x="10122" y="6455"/>
                  </a:cubicBezTo>
                  <a:lnTo>
                    <a:pt x="10122" y="549"/>
                  </a:lnTo>
                  <a:cubicBezTo>
                    <a:pt x="10122" y="239"/>
                    <a:pt x="9884" y="1"/>
                    <a:pt x="9574" y="1"/>
                  </a:cubicBezTo>
                  <a:close/>
                </a:path>
              </a:pathLst>
            </a:custGeom>
            <a:solidFill>
              <a:srgbClr val="FD0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2831;p94">
              <a:extLst>
                <a:ext uri="{FF2B5EF4-FFF2-40B4-BE49-F238E27FC236}">
                  <a16:creationId xmlns:a16="http://schemas.microsoft.com/office/drawing/2014/main" id="{6A25AEAC-89F0-49CB-B7BE-42F11987AD9D}"/>
                </a:ext>
              </a:extLst>
            </p:cNvPr>
            <p:cNvSpPr/>
            <p:nvPr/>
          </p:nvSpPr>
          <p:spPr>
            <a:xfrm>
              <a:off x="3420989" y="2296022"/>
              <a:ext cx="143441" cy="113382"/>
            </a:xfrm>
            <a:custGeom>
              <a:avLst/>
              <a:gdLst/>
              <a:ahLst/>
              <a:cxnLst/>
              <a:rect l="l" t="t" r="r" b="b"/>
              <a:pathLst>
                <a:path w="4264" h="3296" extrusionOk="0">
                  <a:moveTo>
                    <a:pt x="3897" y="0"/>
                  </a:moveTo>
                  <a:cubicBezTo>
                    <a:pt x="3848" y="0"/>
                    <a:pt x="3805" y="22"/>
                    <a:pt x="3787" y="57"/>
                  </a:cubicBezTo>
                  <a:lnTo>
                    <a:pt x="2835" y="1176"/>
                  </a:lnTo>
                  <a:lnTo>
                    <a:pt x="2596" y="986"/>
                  </a:lnTo>
                  <a:cubicBezTo>
                    <a:pt x="2573" y="962"/>
                    <a:pt x="2537" y="950"/>
                    <a:pt x="2501" y="950"/>
                  </a:cubicBezTo>
                  <a:cubicBezTo>
                    <a:pt x="2465" y="950"/>
                    <a:pt x="2430" y="962"/>
                    <a:pt x="2406" y="986"/>
                  </a:cubicBezTo>
                  <a:lnTo>
                    <a:pt x="1811" y="1629"/>
                  </a:lnTo>
                  <a:lnTo>
                    <a:pt x="1096" y="1367"/>
                  </a:lnTo>
                  <a:cubicBezTo>
                    <a:pt x="1084" y="1355"/>
                    <a:pt x="1066" y="1349"/>
                    <a:pt x="1045" y="1349"/>
                  </a:cubicBezTo>
                  <a:cubicBezTo>
                    <a:pt x="1025" y="1349"/>
                    <a:pt x="1001" y="1355"/>
                    <a:pt x="977" y="1367"/>
                  </a:cubicBezTo>
                  <a:lnTo>
                    <a:pt x="286" y="1772"/>
                  </a:lnTo>
                  <a:lnTo>
                    <a:pt x="286" y="462"/>
                  </a:lnTo>
                  <a:cubicBezTo>
                    <a:pt x="286" y="391"/>
                    <a:pt x="239" y="319"/>
                    <a:pt x="144" y="319"/>
                  </a:cubicBezTo>
                  <a:cubicBezTo>
                    <a:pt x="72" y="319"/>
                    <a:pt x="1" y="391"/>
                    <a:pt x="1" y="462"/>
                  </a:cubicBezTo>
                  <a:lnTo>
                    <a:pt x="1" y="3153"/>
                  </a:lnTo>
                  <a:cubicBezTo>
                    <a:pt x="1" y="3225"/>
                    <a:pt x="72" y="3296"/>
                    <a:pt x="144" y="3296"/>
                  </a:cubicBezTo>
                  <a:lnTo>
                    <a:pt x="4121" y="3296"/>
                  </a:lnTo>
                  <a:cubicBezTo>
                    <a:pt x="4192" y="3296"/>
                    <a:pt x="4263" y="3225"/>
                    <a:pt x="4263" y="3153"/>
                  </a:cubicBezTo>
                  <a:cubicBezTo>
                    <a:pt x="4263" y="3082"/>
                    <a:pt x="4216" y="3010"/>
                    <a:pt x="4121" y="3010"/>
                  </a:cubicBezTo>
                  <a:lnTo>
                    <a:pt x="4049" y="3010"/>
                  </a:lnTo>
                  <a:lnTo>
                    <a:pt x="4049" y="2200"/>
                  </a:lnTo>
                  <a:cubicBezTo>
                    <a:pt x="4049" y="2105"/>
                    <a:pt x="3978" y="2034"/>
                    <a:pt x="3906" y="2034"/>
                  </a:cubicBezTo>
                  <a:cubicBezTo>
                    <a:pt x="3811" y="2034"/>
                    <a:pt x="3739" y="2105"/>
                    <a:pt x="3739" y="2200"/>
                  </a:cubicBezTo>
                  <a:lnTo>
                    <a:pt x="3739" y="3010"/>
                  </a:lnTo>
                  <a:lnTo>
                    <a:pt x="3382" y="3010"/>
                  </a:lnTo>
                  <a:lnTo>
                    <a:pt x="3382" y="2891"/>
                  </a:lnTo>
                  <a:cubicBezTo>
                    <a:pt x="3382" y="2820"/>
                    <a:pt x="3311" y="2748"/>
                    <a:pt x="3239" y="2748"/>
                  </a:cubicBezTo>
                  <a:cubicBezTo>
                    <a:pt x="3144" y="2748"/>
                    <a:pt x="3073" y="2796"/>
                    <a:pt x="3073" y="2891"/>
                  </a:cubicBezTo>
                  <a:lnTo>
                    <a:pt x="3073" y="3010"/>
                  </a:lnTo>
                  <a:lnTo>
                    <a:pt x="2573" y="3010"/>
                  </a:lnTo>
                  <a:lnTo>
                    <a:pt x="2573" y="2891"/>
                  </a:lnTo>
                  <a:cubicBezTo>
                    <a:pt x="2573" y="2820"/>
                    <a:pt x="2525" y="2748"/>
                    <a:pt x="2430" y="2748"/>
                  </a:cubicBezTo>
                  <a:cubicBezTo>
                    <a:pt x="2358" y="2748"/>
                    <a:pt x="2287" y="2796"/>
                    <a:pt x="2287" y="2891"/>
                  </a:cubicBezTo>
                  <a:lnTo>
                    <a:pt x="2287" y="3010"/>
                  </a:lnTo>
                  <a:lnTo>
                    <a:pt x="1787" y="3010"/>
                  </a:lnTo>
                  <a:lnTo>
                    <a:pt x="1787" y="2891"/>
                  </a:lnTo>
                  <a:cubicBezTo>
                    <a:pt x="1787" y="2820"/>
                    <a:pt x="1715" y="2748"/>
                    <a:pt x="1644" y="2748"/>
                  </a:cubicBezTo>
                  <a:cubicBezTo>
                    <a:pt x="1549" y="2748"/>
                    <a:pt x="1501" y="2796"/>
                    <a:pt x="1501" y="2891"/>
                  </a:cubicBezTo>
                  <a:lnTo>
                    <a:pt x="1501" y="3010"/>
                  </a:lnTo>
                  <a:lnTo>
                    <a:pt x="1001" y="3010"/>
                  </a:lnTo>
                  <a:lnTo>
                    <a:pt x="1001" y="2891"/>
                  </a:lnTo>
                  <a:cubicBezTo>
                    <a:pt x="1001" y="2820"/>
                    <a:pt x="929" y="2748"/>
                    <a:pt x="834" y="2748"/>
                  </a:cubicBezTo>
                  <a:cubicBezTo>
                    <a:pt x="763" y="2748"/>
                    <a:pt x="691" y="2796"/>
                    <a:pt x="691" y="2891"/>
                  </a:cubicBezTo>
                  <a:lnTo>
                    <a:pt x="691" y="3010"/>
                  </a:lnTo>
                  <a:lnTo>
                    <a:pt x="286" y="3010"/>
                  </a:lnTo>
                  <a:lnTo>
                    <a:pt x="286" y="2105"/>
                  </a:lnTo>
                  <a:lnTo>
                    <a:pt x="1048" y="1653"/>
                  </a:lnTo>
                  <a:lnTo>
                    <a:pt x="1811" y="1962"/>
                  </a:lnTo>
                  <a:cubicBezTo>
                    <a:pt x="1823" y="1969"/>
                    <a:pt x="1838" y="1972"/>
                    <a:pt x="1853" y="1972"/>
                  </a:cubicBezTo>
                  <a:cubicBezTo>
                    <a:pt x="1893" y="1972"/>
                    <a:pt x="1936" y="1950"/>
                    <a:pt x="1953" y="1915"/>
                  </a:cubicBezTo>
                  <a:lnTo>
                    <a:pt x="2525" y="1296"/>
                  </a:lnTo>
                  <a:lnTo>
                    <a:pt x="2763" y="1486"/>
                  </a:lnTo>
                  <a:cubicBezTo>
                    <a:pt x="2795" y="1518"/>
                    <a:pt x="2828" y="1531"/>
                    <a:pt x="2860" y="1531"/>
                  </a:cubicBezTo>
                  <a:cubicBezTo>
                    <a:pt x="2899" y="1531"/>
                    <a:pt x="2938" y="1512"/>
                    <a:pt x="2977" y="1486"/>
                  </a:cubicBezTo>
                  <a:lnTo>
                    <a:pt x="3739" y="557"/>
                  </a:lnTo>
                  <a:lnTo>
                    <a:pt x="3739" y="1534"/>
                  </a:lnTo>
                  <a:cubicBezTo>
                    <a:pt x="3739" y="1629"/>
                    <a:pt x="3811" y="1677"/>
                    <a:pt x="3882" y="1677"/>
                  </a:cubicBezTo>
                  <a:cubicBezTo>
                    <a:pt x="3978" y="1677"/>
                    <a:pt x="4049" y="1629"/>
                    <a:pt x="4049" y="1534"/>
                  </a:cubicBezTo>
                  <a:lnTo>
                    <a:pt x="4049" y="152"/>
                  </a:lnTo>
                  <a:cubicBezTo>
                    <a:pt x="4049" y="81"/>
                    <a:pt x="4001" y="33"/>
                    <a:pt x="3954" y="10"/>
                  </a:cubicBezTo>
                  <a:cubicBezTo>
                    <a:pt x="3935" y="3"/>
                    <a:pt x="3916" y="0"/>
                    <a:pt x="3897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2832;p94">
              <a:extLst>
                <a:ext uri="{FF2B5EF4-FFF2-40B4-BE49-F238E27FC236}">
                  <a16:creationId xmlns:a16="http://schemas.microsoft.com/office/drawing/2014/main" id="{3504136F-174E-465D-95D8-13EE2C34474F}"/>
                </a:ext>
              </a:extLst>
            </p:cNvPr>
            <p:cNvSpPr/>
            <p:nvPr/>
          </p:nvSpPr>
          <p:spPr>
            <a:xfrm>
              <a:off x="3451433" y="2319276"/>
              <a:ext cx="9655" cy="13966"/>
            </a:xfrm>
            <a:custGeom>
              <a:avLst/>
              <a:gdLst/>
              <a:ahLst/>
              <a:cxnLst/>
              <a:rect l="l" t="t" r="r" b="b"/>
              <a:pathLst>
                <a:path w="287" h="406" extrusionOk="0">
                  <a:moveTo>
                    <a:pt x="143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262"/>
                  </a:lnTo>
                  <a:cubicBezTo>
                    <a:pt x="1" y="358"/>
                    <a:pt x="72" y="405"/>
                    <a:pt x="143" y="405"/>
                  </a:cubicBezTo>
                  <a:cubicBezTo>
                    <a:pt x="239" y="405"/>
                    <a:pt x="286" y="358"/>
                    <a:pt x="286" y="262"/>
                  </a:cubicBezTo>
                  <a:lnTo>
                    <a:pt x="286" y="167"/>
                  </a:lnTo>
                  <a:cubicBezTo>
                    <a:pt x="286" y="72"/>
                    <a:pt x="239" y="0"/>
                    <a:pt x="143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" name="Google Shape;2833;p94">
              <a:extLst>
                <a:ext uri="{FF2B5EF4-FFF2-40B4-BE49-F238E27FC236}">
                  <a16:creationId xmlns:a16="http://schemas.microsoft.com/office/drawing/2014/main" id="{1A03FD0C-7738-4A35-B44B-4D9C0E75CBAB}"/>
                </a:ext>
              </a:extLst>
            </p:cNvPr>
            <p:cNvSpPr/>
            <p:nvPr/>
          </p:nvSpPr>
          <p:spPr>
            <a:xfrm>
              <a:off x="3500312" y="2305344"/>
              <a:ext cx="10428" cy="13966"/>
            </a:xfrm>
            <a:custGeom>
              <a:avLst/>
              <a:gdLst/>
              <a:ahLst/>
              <a:cxnLst/>
              <a:rect l="l" t="t" r="r" b="b"/>
              <a:pathLst>
                <a:path w="310" h="406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lnTo>
                    <a:pt x="0" y="262"/>
                  </a:lnTo>
                  <a:cubicBezTo>
                    <a:pt x="0" y="334"/>
                    <a:pt x="72" y="405"/>
                    <a:pt x="143" y="405"/>
                  </a:cubicBezTo>
                  <a:cubicBezTo>
                    <a:pt x="238" y="405"/>
                    <a:pt x="310" y="334"/>
                    <a:pt x="310" y="262"/>
                  </a:cubicBezTo>
                  <a:lnTo>
                    <a:pt x="310" y="143"/>
                  </a:lnTo>
                  <a:cubicBezTo>
                    <a:pt x="310" y="72"/>
                    <a:pt x="238" y="1"/>
                    <a:pt x="143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2834;p94">
              <a:extLst>
                <a:ext uri="{FF2B5EF4-FFF2-40B4-BE49-F238E27FC236}">
                  <a16:creationId xmlns:a16="http://schemas.microsoft.com/office/drawing/2014/main" id="{66009B1B-C6FD-49B8-8022-7BA95FBA9273}"/>
                </a:ext>
              </a:extLst>
            </p:cNvPr>
            <p:cNvSpPr/>
            <p:nvPr/>
          </p:nvSpPr>
          <p:spPr>
            <a:xfrm>
              <a:off x="3546769" y="2275038"/>
              <a:ext cx="10462" cy="13966"/>
            </a:xfrm>
            <a:custGeom>
              <a:avLst/>
              <a:gdLst/>
              <a:ahLst/>
              <a:cxnLst/>
              <a:rect l="l" t="t" r="r" b="b"/>
              <a:pathLst>
                <a:path w="311" h="406" extrusionOk="0">
                  <a:moveTo>
                    <a:pt x="167" y="0"/>
                  </a:moveTo>
                  <a:cubicBezTo>
                    <a:pt x="72" y="0"/>
                    <a:pt x="0" y="48"/>
                    <a:pt x="0" y="143"/>
                  </a:cubicBezTo>
                  <a:lnTo>
                    <a:pt x="0" y="239"/>
                  </a:lnTo>
                  <a:cubicBezTo>
                    <a:pt x="0" y="334"/>
                    <a:pt x="72" y="405"/>
                    <a:pt x="167" y="405"/>
                  </a:cubicBezTo>
                  <a:cubicBezTo>
                    <a:pt x="239" y="405"/>
                    <a:pt x="310" y="334"/>
                    <a:pt x="310" y="239"/>
                  </a:cubicBezTo>
                  <a:lnTo>
                    <a:pt x="310" y="143"/>
                  </a:lnTo>
                  <a:cubicBezTo>
                    <a:pt x="310" y="48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" name="Google Shape;2835;p94">
              <a:extLst>
                <a:ext uri="{FF2B5EF4-FFF2-40B4-BE49-F238E27FC236}">
                  <a16:creationId xmlns:a16="http://schemas.microsoft.com/office/drawing/2014/main" id="{842A40FB-E85F-45B5-A562-0F31875BC8DD}"/>
                </a:ext>
              </a:extLst>
            </p:cNvPr>
            <p:cNvSpPr/>
            <p:nvPr/>
          </p:nvSpPr>
          <p:spPr>
            <a:xfrm>
              <a:off x="3420989" y="2260280"/>
              <a:ext cx="27282" cy="9873"/>
            </a:xfrm>
            <a:custGeom>
              <a:avLst/>
              <a:gdLst/>
              <a:ahLst/>
              <a:cxnLst/>
              <a:rect l="l" t="t" r="r" b="b"/>
              <a:pathLst>
                <a:path w="811" h="287" extrusionOk="0">
                  <a:moveTo>
                    <a:pt x="144" y="1"/>
                  </a:moveTo>
                  <a:cubicBezTo>
                    <a:pt x="72" y="1"/>
                    <a:pt x="1" y="72"/>
                    <a:pt x="1" y="144"/>
                  </a:cubicBezTo>
                  <a:cubicBezTo>
                    <a:pt x="1" y="239"/>
                    <a:pt x="72" y="287"/>
                    <a:pt x="144" y="287"/>
                  </a:cubicBezTo>
                  <a:lnTo>
                    <a:pt x="667" y="287"/>
                  </a:lnTo>
                  <a:cubicBezTo>
                    <a:pt x="739" y="287"/>
                    <a:pt x="810" y="239"/>
                    <a:pt x="810" y="144"/>
                  </a:cubicBezTo>
                  <a:cubicBezTo>
                    <a:pt x="810" y="72"/>
                    <a:pt x="739" y="1"/>
                    <a:pt x="667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" name="Google Shape;2836;p94">
              <a:extLst>
                <a:ext uri="{FF2B5EF4-FFF2-40B4-BE49-F238E27FC236}">
                  <a16:creationId xmlns:a16="http://schemas.microsoft.com/office/drawing/2014/main" id="{543973E7-B229-4280-95BA-F224FDE6583D}"/>
                </a:ext>
              </a:extLst>
            </p:cNvPr>
            <p:cNvSpPr/>
            <p:nvPr/>
          </p:nvSpPr>
          <p:spPr>
            <a:xfrm>
              <a:off x="3420989" y="2279131"/>
              <a:ext cx="47298" cy="10698"/>
            </a:xfrm>
            <a:custGeom>
              <a:avLst/>
              <a:gdLst/>
              <a:ahLst/>
              <a:cxnLst/>
              <a:rect l="l" t="t" r="r" b="b"/>
              <a:pathLst>
                <a:path w="1406" h="311" extrusionOk="0">
                  <a:moveTo>
                    <a:pt x="144" y="0"/>
                  </a:moveTo>
                  <a:cubicBezTo>
                    <a:pt x="72" y="0"/>
                    <a:pt x="1" y="72"/>
                    <a:pt x="1" y="143"/>
                  </a:cubicBezTo>
                  <a:cubicBezTo>
                    <a:pt x="1" y="239"/>
                    <a:pt x="72" y="310"/>
                    <a:pt x="144" y="310"/>
                  </a:cubicBezTo>
                  <a:lnTo>
                    <a:pt x="1239" y="310"/>
                  </a:lnTo>
                  <a:cubicBezTo>
                    <a:pt x="1334" y="310"/>
                    <a:pt x="1406" y="239"/>
                    <a:pt x="1406" y="143"/>
                  </a:cubicBezTo>
                  <a:cubicBezTo>
                    <a:pt x="1406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" name="Google Shape;2837;p94">
              <a:extLst>
                <a:ext uri="{FF2B5EF4-FFF2-40B4-BE49-F238E27FC236}">
                  <a16:creationId xmlns:a16="http://schemas.microsoft.com/office/drawing/2014/main" id="{41575783-12EF-40FC-B478-EC50906BBB87}"/>
                </a:ext>
              </a:extLst>
            </p:cNvPr>
            <p:cNvSpPr/>
            <p:nvPr/>
          </p:nvSpPr>
          <p:spPr>
            <a:xfrm>
              <a:off x="3640490" y="2276689"/>
              <a:ext cx="31285" cy="54077"/>
            </a:xfrm>
            <a:custGeom>
              <a:avLst/>
              <a:gdLst/>
              <a:ahLst/>
              <a:cxnLst/>
              <a:rect l="l" t="t" r="r" b="b"/>
              <a:pathLst>
                <a:path w="930" h="1572" extrusionOk="0">
                  <a:moveTo>
                    <a:pt x="453" y="0"/>
                  </a:moveTo>
                  <a:cubicBezTo>
                    <a:pt x="382" y="0"/>
                    <a:pt x="310" y="48"/>
                    <a:pt x="310" y="143"/>
                  </a:cubicBezTo>
                  <a:lnTo>
                    <a:pt x="310" y="167"/>
                  </a:lnTo>
                  <a:cubicBezTo>
                    <a:pt x="144" y="214"/>
                    <a:pt x="1" y="357"/>
                    <a:pt x="1" y="548"/>
                  </a:cubicBezTo>
                  <a:cubicBezTo>
                    <a:pt x="1" y="762"/>
                    <a:pt x="167" y="929"/>
                    <a:pt x="382" y="929"/>
                  </a:cubicBezTo>
                  <a:lnTo>
                    <a:pt x="525" y="929"/>
                  </a:lnTo>
                  <a:cubicBezTo>
                    <a:pt x="572" y="929"/>
                    <a:pt x="620" y="976"/>
                    <a:pt x="620" y="1024"/>
                  </a:cubicBezTo>
                  <a:cubicBezTo>
                    <a:pt x="620" y="1072"/>
                    <a:pt x="572" y="1119"/>
                    <a:pt x="525" y="1119"/>
                  </a:cubicBezTo>
                  <a:lnTo>
                    <a:pt x="382" y="1119"/>
                  </a:lnTo>
                  <a:cubicBezTo>
                    <a:pt x="358" y="1119"/>
                    <a:pt x="310" y="1095"/>
                    <a:pt x="310" y="1048"/>
                  </a:cubicBezTo>
                  <a:cubicBezTo>
                    <a:pt x="293" y="994"/>
                    <a:pt x="234" y="967"/>
                    <a:pt x="176" y="967"/>
                  </a:cubicBezTo>
                  <a:cubicBezTo>
                    <a:pt x="157" y="967"/>
                    <a:pt x="138" y="970"/>
                    <a:pt x="120" y="976"/>
                  </a:cubicBezTo>
                  <a:cubicBezTo>
                    <a:pt x="48" y="1024"/>
                    <a:pt x="1" y="1095"/>
                    <a:pt x="48" y="1167"/>
                  </a:cubicBezTo>
                  <a:cubicBezTo>
                    <a:pt x="96" y="1286"/>
                    <a:pt x="191" y="1381"/>
                    <a:pt x="310" y="1405"/>
                  </a:cubicBezTo>
                  <a:cubicBezTo>
                    <a:pt x="310" y="1500"/>
                    <a:pt x="382" y="1572"/>
                    <a:pt x="453" y="1572"/>
                  </a:cubicBezTo>
                  <a:cubicBezTo>
                    <a:pt x="549" y="1572"/>
                    <a:pt x="620" y="1500"/>
                    <a:pt x="620" y="1405"/>
                  </a:cubicBezTo>
                  <a:cubicBezTo>
                    <a:pt x="787" y="1357"/>
                    <a:pt x="930" y="1215"/>
                    <a:pt x="930" y="1024"/>
                  </a:cubicBezTo>
                  <a:cubicBezTo>
                    <a:pt x="930" y="810"/>
                    <a:pt x="739" y="643"/>
                    <a:pt x="525" y="643"/>
                  </a:cubicBezTo>
                  <a:lnTo>
                    <a:pt x="382" y="643"/>
                  </a:lnTo>
                  <a:cubicBezTo>
                    <a:pt x="334" y="643"/>
                    <a:pt x="310" y="595"/>
                    <a:pt x="310" y="548"/>
                  </a:cubicBezTo>
                  <a:cubicBezTo>
                    <a:pt x="310" y="500"/>
                    <a:pt x="334" y="453"/>
                    <a:pt x="382" y="453"/>
                  </a:cubicBezTo>
                  <a:lnTo>
                    <a:pt x="525" y="453"/>
                  </a:lnTo>
                  <a:cubicBezTo>
                    <a:pt x="572" y="453"/>
                    <a:pt x="596" y="476"/>
                    <a:pt x="620" y="500"/>
                  </a:cubicBezTo>
                  <a:cubicBezTo>
                    <a:pt x="635" y="546"/>
                    <a:pt x="681" y="573"/>
                    <a:pt x="730" y="573"/>
                  </a:cubicBezTo>
                  <a:cubicBezTo>
                    <a:pt x="757" y="573"/>
                    <a:pt x="785" y="565"/>
                    <a:pt x="810" y="548"/>
                  </a:cubicBezTo>
                  <a:cubicBezTo>
                    <a:pt x="882" y="500"/>
                    <a:pt x="906" y="405"/>
                    <a:pt x="858" y="333"/>
                  </a:cubicBezTo>
                  <a:cubicBezTo>
                    <a:pt x="787" y="238"/>
                    <a:pt x="715" y="191"/>
                    <a:pt x="620" y="167"/>
                  </a:cubicBezTo>
                  <a:lnTo>
                    <a:pt x="620" y="143"/>
                  </a:lnTo>
                  <a:cubicBezTo>
                    <a:pt x="620" y="48"/>
                    <a:pt x="549" y="0"/>
                    <a:pt x="453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" name="Google Shape;2838;p94">
              <a:extLst>
                <a:ext uri="{FF2B5EF4-FFF2-40B4-BE49-F238E27FC236}">
                  <a16:creationId xmlns:a16="http://schemas.microsoft.com/office/drawing/2014/main" id="{6F0CCC03-3E72-49CA-80F0-A626E2390658}"/>
                </a:ext>
              </a:extLst>
            </p:cNvPr>
            <p:cNvSpPr/>
            <p:nvPr/>
          </p:nvSpPr>
          <p:spPr>
            <a:xfrm>
              <a:off x="3614049" y="2260280"/>
              <a:ext cx="84167" cy="86069"/>
            </a:xfrm>
            <a:custGeom>
              <a:avLst/>
              <a:gdLst/>
              <a:ahLst/>
              <a:cxnLst/>
              <a:rect l="l" t="t" r="r" b="b"/>
              <a:pathLst>
                <a:path w="2502" h="2502" extrusionOk="0">
                  <a:moveTo>
                    <a:pt x="1239" y="287"/>
                  </a:moveTo>
                  <a:cubicBezTo>
                    <a:pt x="1763" y="287"/>
                    <a:pt x="2216" y="715"/>
                    <a:pt x="2216" y="1263"/>
                  </a:cubicBezTo>
                  <a:cubicBezTo>
                    <a:pt x="2216" y="1787"/>
                    <a:pt x="1787" y="2215"/>
                    <a:pt x="1239" y="2215"/>
                  </a:cubicBezTo>
                  <a:cubicBezTo>
                    <a:pt x="715" y="2215"/>
                    <a:pt x="287" y="1787"/>
                    <a:pt x="287" y="1263"/>
                  </a:cubicBezTo>
                  <a:cubicBezTo>
                    <a:pt x="287" y="715"/>
                    <a:pt x="715" y="287"/>
                    <a:pt x="1239" y="287"/>
                  </a:cubicBezTo>
                  <a:close/>
                  <a:moveTo>
                    <a:pt x="1239" y="1"/>
                  </a:moveTo>
                  <a:cubicBezTo>
                    <a:pt x="549" y="1"/>
                    <a:pt x="1" y="548"/>
                    <a:pt x="1" y="1239"/>
                  </a:cubicBezTo>
                  <a:cubicBezTo>
                    <a:pt x="1" y="1954"/>
                    <a:pt x="549" y="2501"/>
                    <a:pt x="1239" y="2501"/>
                  </a:cubicBezTo>
                  <a:cubicBezTo>
                    <a:pt x="1930" y="2501"/>
                    <a:pt x="2501" y="1954"/>
                    <a:pt x="2501" y="1239"/>
                  </a:cubicBezTo>
                  <a:cubicBezTo>
                    <a:pt x="2501" y="572"/>
                    <a:pt x="1930" y="1"/>
                    <a:pt x="1239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2839;p94">
              <a:extLst>
                <a:ext uri="{FF2B5EF4-FFF2-40B4-BE49-F238E27FC236}">
                  <a16:creationId xmlns:a16="http://schemas.microsoft.com/office/drawing/2014/main" id="{18635451-A733-4CC9-B50F-300CE78CFF2E}"/>
                </a:ext>
              </a:extLst>
            </p:cNvPr>
            <p:cNvSpPr/>
            <p:nvPr/>
          </p:nvSpPr>
          <p:spPr>
            <a:xfrm>
              <a:off x="3610046" y="2358595"/>
              <a:ext cx="45717" cy="10698"/>
            </a:xfrm>
            <a:custGeom>
              <a:avLst/>
              <a:gdLst/>
              <a:ahLst/>
              <a:cxnLst/>
              <a:rect l="l" t="t" r="r" b="b"/>
              <a:pathLst>
                <a:path w="1359" h="311" extrusionOk="0">
                  <a:moveTo>
                    <a:pt x="144" y="0"/>
                  </a:moveTo>
                  <a:cubicBezTo>
                    <a:pt x="48" y="0"/>
                    <a:pt x="1" y="72"/>
                    <a:pt x="1" y="143"/>
                  </a:cubicBezTo>
                  <a:cubicBezTo>
                    <a:pt x="1" y="239"/>
                    <a:pt x="48" y="310"/>
                    <a:pt x="144" y="310"/>
                  </a:cubicBezTo>
                  <a:lnTo>
                    <a:pt x="1215" y="310"/>
                  </a:lnTo>
                  <a:cubicBezTo>
                    <a:pt x="1287" y="310"/>
                    <a:pt x="1358" y="239"/>
                    <a:pt x="1358" y="143"/>
                  </a:cubicBezTo>
                  <a:cubicBezTo>
                    <a:pt x="1358" y="72"/>
                    <a:pt x="1311" y="0"/>
                    <a:pt x="1215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2840;p94">
              <a:extLst>
                <a:ext uri="{FF2B5EF4-FFF2-40B4-BE49-F238E27FC236}">
                  <a16:creationId xmlns:a16="http://schemas.microsoft.com/office/drawing/2014/main" id="{26780036-310A-4D31-A416-A5EB695F5FF5}"/>
                </a:ext>
              </a:extLst>
            </p:cNvPr>
            <p:cNvSpPr/>
            <p:nvPr/>
          </p:nvSpPr>
          <p:spPr>
            <a:xfrm>
              <a:off x="3671742" y="2379063"/>
              <a:ext cx="25667" cy="9873"/>
            </a:xfrm>
            <a:custGeom>
              <a:avLst/>
              <a:gdLst/>
              <a:ahLst/>
              <a:cxnLst/>
              <a:rect l="l" t="t" r="r" b="b"/>
              <a:pathLst>
                <a:path w="763" h="287" extrusionOk="0">
                  <a:moveTo>
                    <a:pt x="143" y="1"/>
                  </a:moveTo>
                  <a:cubicBezTo>
                    <a:pt x="48" y="1"/>
                    <a:pt x="1" y="48"/>
                    <a:pt x="1" y="144"/>
                  </a:cubicBezTo>
                  <a:cubicBezTo>
                    <a:pt x="1" y="215"/>
                    <a:pt x="48" y="287"/>
                    <a:pt x="143" y="287"/>
                  </a:cubicBezTo>
                  <a:lnTo>
                    <a:pt x="596" y="287"/>
                  </a:lnTo>
                  <a:cubicBezTo>
                    <a:pt x="691" y="287"/>
                    <a:pt x="763" y="215"/>
                    <a:pt x="763" y="144"/>
                  </a:cubicBezTo>
                  <a:cubicBezTo>
                    <a:pt x="763" y="72"/>
                    <a:pt x="691" y="1"/>
                    <a:pt x="596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2841;p94">
              <a:extLst>
                <a:ext uri="{FF2B5EF4-FFF2-40B4-BE49-F238E27FC236}">
                  <a16:creationId xmlns:a16="http://schemas.microsoft.com/office/drawing/2014/main" id="{76A8C9FE-70F9-46C6-890D-45DD60BFE8B2}"/>
                </a:ext>
              </a:extLst>
            </p:cNvPr>
            <p:cNvSpPr/>
            <p:nvPr/>
          </p:nvSpPr>
          <p:spPr>
            <a:xfrm>
              <a:off x="3610046" y="2379063"/>
              <a:ext cx="28897" cy="9873"/>
            </a:xfrm>
            <a:custGeom>
              <a:avLst/>
              <a:gdLst/>
              <a:ahLst/>
              <a:cxnLst/>
              <a:rect l="l" t="t" r="r" b="b"/>
              <a:pathLst>
                <a:path w="859" h="287" extrusionOk="0">
                  <a:moveTo>
                    <a:pt x="144" y="1"/>
                  </a:moveTo>
                  <a:cubicBezTo>
                    <a:pt x="48" y="1"/>
                    <a:pt x="1" y="48"/>
                    <a:pt x="1" y="144"/>
                  </a:cubicBezTo>
                  <a:cubicBezTo>
                    <a:pt x="1" y="215"/>
                    <a:pt x="48" y="287"/>
                    <a:pt x="144" y="287"/>
                  </a:cubicBezTo>
                  <a:lnTo>
                    <a:pt x="715" y="287"/>
                  </a:lnTo>
                  <a:cubicBezTo>
                    <a:pt x="787" y="287"/>
                    <a:pt x="858" y="215"/>
                    <a:pt x="858" y="144"/>
                  </a:cubicBezTo>
                  <a:cubicBezTo>
                    <a:pt x="858" y="72"/>
                    <a:pt x="811" y="1"/>
                    <a:pt x="715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2842;p94">
              <a:extLst>
                <a:ext uri="{FF2B5EF4-FFF2-40B4-BE49-F238E27FC236}">
                  <a16:creationId xmlns:a16="http://schemas.microsoft.com/office/drawing/2014/main" id="{97FED165-3DBA-426F-92BB-B0C3DB516285}"/>
                </a:ext>
              </a:extLst>
            </p:cNvPr>
            <p:cNvSpPr/>
            <p:nvPr/>
          </p:nvSpPr>
          <p:spPr>
            <a:xfrm>
              <a:off x="3646108" y="2379063"/>
              <a:ext cx="19276" cy="9873"/>
            </a:xfrm>
            <a:custGeom>
              <a:avLst/>
              <a:gdLst/>
              <a:ahLst/>
              <a:cxnLst/>
              <a:rect l="l" t="t" r="r" b="b"/>
              <a:pathLst>
                <a:path w="573" h="287" extrusionOk="0">
                  <a:moveTo>
                    <a:pt x="143" y="1"/>
                  </a:moveTo>
                  <a:cubicBezTo>
                    <a:pt x="72" y="1"/>
                    <a:pt x="0" y="48"/>
                    <a:pt x="0" y="144"/>
                  </a:cubicBezTo>
                  <a:cubicBezTo>
                    <a:pt x="0" y="215"/>
                    <a:pt x="72" y="287"/>
                    <a:pt x="143" y="287"/>
                  </a:cubicBezTo>
                  <a:lnTo>
                    <a:pt x="429" y="287"/>
                  </a:lnTo>
                  <a:cubicBezTo>
                    <a:pt x="501" y="287"/>
                    <a:pt x="572" y="215"/>
                    <a:pt x="572" y="144"/>
                  </a:cubicBezTo>
                  <a:cubicBezTo>
                    <a:pt x="572" y="72"/>
                    <a:pt x="501" y="1"/>
                    <a:pt x="429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2843;p94">
              <a:extLst>
                <a:ext uri="{FF2B5EF4-FFF2-40B4-BE49-F238E27FC236}">
                  <a16:creationId xmlns:a16="http://schemas.microsoft.com/office/drawing/2014/main" id="{386E4A42-856C-4795-ABCB-63A7928B33C3}"/>
                </a:ext>
              </a:extLst>
            </p:cNvPr>
            <p:cNvSpPr/>
            <p:nvPr/>
          </p:nvSpPr>
          <p:spPr>
            <a:xfrm>
              <a:off x="3610046" y="2398740"/>
              <a:ext cx="86556" cy="10664"/>
            </a:xfrm>
            <a:custGeom>
              <a:avLst/>
              <a:gdLst/>
              <a:ahLst/>
              <a:cxnLst/>
              <a:rect l="l" t="t" r="r" b="b"/>
              <a:pathLst>
                <a:path w="2573" h="310" extrusionOk="0">
                  <a:moveTo>
                    <a:pt x="144" y="0"/>
                  </a:moveTo>
                  <a:cubicBezTo>
                    <a:pt x="48" y="0"/>
                    <a:pt x="1" y="72"/>
                    <a:pt x="1" y="143"/>
                  </a:cubicBezTo>
                  <a:cubicBezTo>
                    <a:pt x="1" y="239"/>
                    <a:pt x="48" y="310"/>
                    <a:pt x="144" y="310"/>
                  </a:cubicBezTo>
                  <a:lnTo>
                    <a:pt x="2430" y="310"/>
                  </a:lnTo>
                  <a:cubicBezTo>
                    <a:pt x="2525" y="310"/>
                    <a:pt x="2573" y="239"/>
                    <a:pt x="2573" y="143"/>
                  </a:cubicBezTo>
                  <a:cubicBezTo>
                    <a:pt x="2573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0" name="Google Shape;2818;p94">
            <a:extLst>
              <a:ext uri="{FF2B5EF4-FFF2-40B4-BE49-F238E27FC236}">
                <a16:creationId xmlns:a16="http://schemas.microsoft.com/office/drawing/2014/main" id="{C0241749-B161-4D51-AE4A-9F151E800A9E}"/>
              </a:ext>
            </a:extLst>
          </p:cNvPr>
          <p:cNvGrpSpPr/>
          <p:nvPr/>
        </p:nvGrpSpPr>
        <p:grpSpPr>
          <a:xfrm>
            <a:off x="5591219" y="1722647"/>
            <a:ext cx="738531" cy="731528"/>
            <a:chOff x="4078718" y="2222819"/>
            <a:chExt cx="340504" cy="339803"/>
          </a:xfrm>
        </p:grpSpPr>
        <p:sp>
          <p:nvSpPr>
            <p:cNvPr id="84" name="Google Shape;2819;p94">
              <a:extLst>
                <a:ext uri="{FF2B5EF4-FFF2-40B4-BE49-F238E27FC236}">
                  <a16:creationId xmlns:a16="http://schemas.microsoft.com/office/drawing/2014/main" id="{148574C2-EBD4-4199-9829-8DFDEA9C78B4}"/>
                </a:ext>
              </a:extLst>
            </p:cNvPr>
            <p:cNvSpPr/>
            <p:nvPr/>
          </p:nvSpPr>
          <p:spPr>
            <a:xfrm>
              <a:off x="4267775" y="2311674"/>
              <a:ext cx="17661" cy="13382"/>
            </a:xfrm>
            <a:custGeom>
              <a:avLst/>
              <a:gdLst/>
              <a:ahLst/>
              <a:cxnLst/>
              <a:rect l="l" t="t" r="r" b="b"/>
              <a:pathLst>
                <a:path w="525" h="389" extrusionOk="0">
                  <a:moveTo>
                    <a:pt x="348" y="1"/>
                  </a:moveTo>
                  <a:cubicBezTo>
                    <a:pt x="335" y="1"/>
                    <a:pt x="323" y="3"/>
                    <a:pt x="310" y="7"/>
                  </a:cubicBezTo>
                  <a:lnTo>
                    <a:pt x="96" y="102"/>
                  </a:lnTo>
                  <a:cubicBezTo>
                    <a:pt x="24" y="126"/>
                    <a:pt x="1" y="221"/>
                    <a:pt x="24" y="293"/>
                  </a:cubicBezTo>
                  <a:cubicBezTo>
                    <a:pt x="48" y="340"/>
                    <a:pt x="96" y="388"/>
                    <a:pt x="143" y="388"/>
                  </a:cubicBezTo>
                  <a:cubicBezTo>
                    <a:pt x="167" y="388"/>
                    <a:pt x="191" y="388"/>
                    <a:pt x="215" y="364"/>
                  </a:cubicBezTo>
                  <a:lnTo>
                    <a:pt x="405" y="293"/>
                  </a:lnTo>
                  <a:cubicBezTo>
                    <a:pt x="477" y="269"/>
                    <a:pt x="524" y="174"/>
                    <a:pt x="501" y="102"/>
                  </a:cubicBezTo>
                  <a:cubicBezTo>
                    <a:pt x="461" y="44"/>
                    <a:pt x="406" y="1"/>
                    <a:pt x="348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2820;p94">
              <a:extLst>
                <a:ext uri="{FF2B5EF4-FFF2-40B4-BE49-F238E27FC236}">
                  <a16:creationId xmlns:a16="http://schemas.microsoft.com/office/drawing/2014/main" id="{57E0AF51-B6FC-41BD-911C-FDDBED10DCD6}"/>
                </a:ext>
              </a:extLst>
            </p:cNvPr>
            <p:cNvSpPr/>
            <p:nvPr/>
          </p:nvSpPr>
          <p:spPr>
            <a:xfrm>
              <a:off x="4257347" y="2292719"/>
              <a:ext cx="16080" cy="15927"/>
            </a:xfrm>
            <a:custGeom>
              <a:avLst/>
              <a:gdLst/>
              <a:ahLst/>
              <a:cxnLst/>
              <a:rect l="l" t="t" r="r" b="b"/>
              <a:pathLst>
                <a:path w="478" h="463" extrusionOk="0">
                  <a:moveTo>
                    <a:pt x="298" y="1"/>
                  </a:moveTo>
                  <a:cubicBezTo>
                    <a:pt x="258" y="1"/>
                    <a:pt x="218" y="19"/>
                    <a:pt x="191" y="58"/>
                  </a:cubicBezTo>
                  <a:lnTo>
                    <a:pt x="49" y="225"/>
                  </a:lnTo>
                  <a:cubicBezTo>
                    <a:pt x="1" y="296"/>
                    <a:pt x="25" y="391"/>
                    <a:pt x="96" y="439"/>
                  </a:cubicBezTo>
                  <a:cubicBezTo>
                    <a:pt x="120" y="463"/>
                    <a:pt x="144" y="463"/>
                    <a:pt x="168" y="463"/>
                  </a:cubicBezTo>
                  <a:cubicBezTo>
                    <a:pt x="215" y="463"/>
                    <a:pt x="263" y="439"/>
                    <a:pt x="287" y="415"/>
                  </a:cubicBezTo>
                  <a:lnTo>
                    <a:pt x="430" y="225"/>
                  </a:lnTo>
                  <a:cubicBezTo>
                    <a:pt x="477" y="177"/>
                    <a:pt x="453" y="82"/>
                    <a:pt x="382" y="34"/>
                  </a:cubicBezTo>
                  <a:cubicBezTo>
                    <a:pt x="361" y="13"/>
                    <a:pt x="330" y="1"/>
                    <a:pt x="298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2821;p94">
              <a:extLst>
                <a:ext uri="{FF2B5EF4-FFF2-40B4-BE49-F238E27FC236}">
                  <a16:creationId xmlns:a16="http://schemas.microsoft.com/office/drawing/2014/main" id="{57B8954A-C826-4A9B-B657-89922358B024}"/>
                </a:ext>
              </a:extLst>
            </p:cNvPr>
            <p:cNvSpPr/>
            <p:nvPr/>
          </p:nvSpPr>
          <p:spPr>
            <a:xfrm>
              <a:off x="4271778" y="2333208"/>
              <a:ext cx="17661" cy="11490"/>
            </a:xfrm>
            <a:custGeom>
              <a:avLst/>
              <a:gdLst/>
              <a:ahLst/>
              <a:cxnLst/>
              <a:rect l="l" t="t" r="r" b="b"/>
              <a:pathLst>
                <a:path w="525" h="334" extrusionOk="0">
                  <a:moveTo>
                    <a:pt x="191" y="0"/>
                  </a:moveTo>
                  <a:cubicBezTo>
                    <a:pt x="96" y="0"/>
                    <a:pt x="24" y="48"/>
                    <a:pt x="24" y="119"/>
                  </a:cubicBezTo>
                  <a:cubicBezTo>
                    <a:pt x="1" y="215"/>
                    <a:pt x="48" y="286"/>
                    <a:pt x="143" y="286"/>
                  </a:cubicBezTo>
                  <a:lnTo>
                    <a:pt x="358" y="334"/>
                  </a:lnTo>
                  <a:lnTo>
                    <a:pt x="382" y="334"/>
                  </a:lnTo>
                  <a:cubicBezTo>
                    <a:pt x="453" y="334"/>
                    <a:pt x="501" y="286"/>
                    <a:pt x="525" y="215"/>
                  </a:cubicBezTo>
                  <a:cubicBezTo>
                    <a:pt x="525" y="119"/>
                    <a:pt x="477" y="48"/>
                    <a:pt x="405" y="48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2822;p94">
              <a:extLst>
                <a:ext uri="{FF2B5EF4-FFF2-40B4-BE49-F238E27FC236}">
                  <a16:creationId xmlns:a16="http://schemas.microsoft.com/office/drawing/2014/main" id="{0E034DD0-4B55-4B91-A037-3246A0A29407}"/>
                </a:ext>
              </a:extLst>
            </p:cNvPr>
            <p:cNvSpPr/>
            <p:nvPr/>
          </p:nvSpPr>
          <p:spPr>
            <a:xfrm>
              <a:off x="4078718" y="2222819"/>
              <a:ext cx="340504" cy="339803"/>
            </a:xfrm>
            <a:custGeom>
              <a:avLst/>
              <a:gdLst/>
              <a:ahLst/>
              <a:cxnLst/>
              <a:rect l="l" t="t" r="r" b="b"/>
              <a:pathLst>
                <a:path w="10122" h="9878" extrusionOk="0">
                  <a:moveTo>
                    <a:pt x="4787" y="423"/>
                  </a:moveTo>
                  <a:lnTo>
                    <a:pt x="6168" y="994"/>
                  </a:lnTo>
                  <a:lnTo>
                    <a:pt x="5240" y="1376"/>
                  </a:lnTo>
                  <a:cubicBezTo>
                    <a:pt x="5233" y="1382"/>
                    <a:pt x="5226" y="1385"/>
                    <a:pt x="5219" y="1385"/>
                  </a:cubicBezTo>
                  <a:cubicBezTo>
                    <a:pt x="5202" y="1385"/>
                    <a:pt x="5185" y="1369"/>
                    <a:pt x="5168" y="1352"/>
                  </a:cubicBezTo>
                  <a:lnTo>
                    <a:pt x="4787" y="423"/>
                  </a:lnTo>
                  <a:close/>
                  <a:moveTo>
                    <a:pt x="8216" y="2066"/>
                  </a:moveTo>
                  <a:cubicBezTo>
                    <a:pt x="8264" y="2066"/>
                    <a:pt x="8312" y="2090"/>
                    <a:pt x="8312" y="2138"/>
                  </a:cubicBezTo>
                  <a:lnTo>
                    <a:pt x="8312" y="2566"/>
                  </a:lnTo>
                  <a:cubicBezTo>
                    <a:pt x="8312" y="2614"/>
                    <a:pt x="8264" y="2661"/>
                    <a:pt x="8216" y="2661"/>
                  </a:cubicBezTo>
                  <a:lnTo>
                    <a:pt x="7407" y="2661"/>
                  </a:lnTo>
                  <a:lnTo>
                    <a:pt x="7168" y="2066"/>
                  </a:lnTo>
                  <a:close/>
                  <a:moveTo>
                    <a:pt x="8788" y="1280"/>
                  </a:moveTo>
                  <a:cubicBezTo>
                    <a:pt x="8931" y="1280"/>
                    <a:pt x="9050" y="1399"/>
                    <a:pt x="9050" y="1542"/>
                  </a:cubicBezTo>
                  <a:lnTo>
                    <a:pt x="9050" y="3924"/>
                  </a:lnTo>
                  <a:lnTo>
                    <a:pt x="7954" y="3924"/>
                  </a:lnTo>
                  <a:lnTo>
                    <a:pt x="7550" y="2947"/>
                  </a:lnTo>
                  <a:lnTo>
                    <a:pt x="8216" y="2947"/>
                  </a:lnTo>
                  <a:cubicBezTo>
                    <a:pt x="8431" y="2947"/>
                    <a:pt x="8597" y="2781"/>
                    <a:pt x="8597" y="2566"/>
                  </a:cubicBezTo>
                  <a:lnTo>
                    <a:pt x="8597" y="2138"/>
                  </a:lnTo>
                  <a:cubicBezTo>
                    <a:pt x="8597" y="1923"/>
                    <a:pt x="8431" y="1757"/>
                    <a:pt x="8216" y="1757"/>
                  </a:cubicBezTo>
                  <a:lnTo>
                    <a:pt x="7049" y="1757"/>
                  </a:lnTo>
                  <a:lnTo>
                    <a:pt x="6835" y="1280"/>
                  </a:lnTo>
                  <a:close/>
                  <a:moveTo>
                    <a:pt x="4430" y="352"/>
                  </a:moveTo>
                  <a:lnTo>
                    <a:pt x="4906" y="1471"/>
                  </a:lnTo>
                  <a:cubicBezTo>
                    <a:pt x="4954" y="1614"/>
                    <a:pt x="5073" y="1685"/>
                    <a:pt x="5216" y="1685"/>
                  </a:cubicBezTo>
                  <a:cubicBezTo>
                    <a:pt x="5263" y="1685"/>
                    <a:pt x="5311" y="1685"/>
                    <a:pt x="5359" y="1661"/>
                  </a:cubicBezTo>
                  <a:lnTo>
                    <a:pt x="6478" y="1185"/>
                  </a:lnTo>
                  <a:lnTo>
                    <a:pt x="7621" y="3947"/>
                  </a:lnTo>
                  <a:lnTo>
                    <a:pt x="6907" y="3947"/>
                  </a:lnTo>
                  <a:cubicBezTo>
                    <a:pt x="6835" y="3947"/>
                    <a:pt x="6764" y="3995"/>
                    <a:pt x="6764" y="4090"/>
                  </a:cubicBezTo>
                  <a:cubicBezTo>
                    <a:pt x="6764" y="4162"/>
                    <a:pt x="6835" y="4233"/>
                    <a:pt x="6907" y="4233"/>
                  </a:cubicBezTo>
                  <a:lnTo>
                    <a:pt x="9574" y="4233"/>
                  </a:lnTo>
                  <a:cubicBezTo>
                    <a:pt x="9717" y="4233"/>
                    <a:pt x="9812" y="4352"/>
                    <a:pt x="9812" y="4471"/>
                  </a:cubicBezTo>
                  <a:lnTo>
                    <a:pt x="9812" y="8972"/>
                  </a:lnTo>
                  <a:cubicBezTo>
                    <a:pt x="9812" y="9330"/>
                    <a:pt x="9550" y="9591"/>
                    <a:pt x="9193" y="9591"/>
                  </a:cubicBezTo>
                  <a:lnTo>
                    <a:pt x="1596" y="9591"/>
                  </a:lnTo>
                  <a:cubicBezTo>
                    <a:pt x="1739" y="9425"/>
                    <a:pt x="1834" y="9210"/>
                    <a:pt x="1834" y="8972"/>
                  </a:cubicBezTo>
                  <a:lnTo>
                    <a:pt x="1834" y="7353"/>
                  </a:lnTo>
                  <a:cubicBezTo>
                    <a:pt x="1834" y="7281"/>
                    <a:pt x="1763" y="7210"/>
                    <a:pt x="1667" y="7210"/>
                  </a:cubicBezTo>
                  <a:cubicBezTo>
                    <a:pt x="1596" y="7210"/>
                    <a:pt x="1524" y="7281"/>
                    <a:pt x="1524" y="7353"/>
                  </a:cubicBezTo>
                  <a:lnTo>
                    <a:pt x="1524" y="8972"/>
                  </a:lnTo>
                  <a:cubicBezTo>
                    <a:pt x="1524" y="9330"/>
                    <a:pt x="1262" y="9591"/>
                    <a:pt x="905" y="9591"/>
                  </a:cubicBezTo>
                  <a:cubicBezTo>
                    <a:pt x="572" y="9591"/>
                    <a:pt x="286" y="9330"/>
                    <a:pt x="286" y="8972"/>
                  </a:cubicBezTo>
                  <a:lnTo>
                    <a:pt x="286" y="2590"/>
                  </a:lnTo>
                  <a:cubicBezTo>
                    <a:pt x="286" y="2447"/>
                    <a:pt x="405" y="2328"/>
                    <a:pt x="548" y="2328"/>
                  </a:cubicBezTo>
                  <a:lnTo>
                    <a:pt x="834" y="2328"/>
                  </a:lnTo>
                  <a:lnTo>
                    <a:pt x="1120" y="3066"/>
                  </a:lnTo>
                  <a:cubicBezTo>
                    <a:pt x="1155" y="3120"/>
                    <a:pt x="1204" y="3147"/>
                    <a:pt x="1257" y="3147"/>
                  </a:cubicBezTo>
                  <a:cubicBezTo>
                    <a:pt x="1274" y="3147"/>
                    <a:pt x="1292" y="3144"/>
                    <a:pt x="1310" y="3138"/>
                  </a:cubicBezTo>
                  <a:cubicBezTo>
                    <a:pt x="1382" y="3114"/>
                    <a:pt x="1429" y="3019"/>
                    <a:pt x="1405" y="2947"/>
                  </a:cubicBezTo>
                  <a:lnTo>
                    <a:pt x="953" y="1876"/>
                  </a:lnTo>
                  <a:cubicBezTo>
                    <a:pt x="929" y="1852"/>
                    <a:pt x="953" y="1804"/>
                    <a:pt x="977" y="1804"/>
                  </a:cubicBezTo>
                  <a:lnTo>
                    <a:pt x="4430" y="352"/>
                  </a:lnTo>
                  <a:close/>
                  <a:moveTo>
                    <a:pt x="4513" y="0"/>
                  </a:moveTo>
                  <a:cubicBezTo>
                    <a:pt x="4495" y="0"/>
                    <a:pt x="4477" y="6"/>
                    <a:pt x="4454" y="18"/>
                  </a:cubicBezTo>
                  <a:lnTo>
                    <a:pt x="858" y="1518"/>
                  </a:lnTo>
                  <a:cubicBezTo>
                    <a:pt x="691" y="1590"/>
                    <a:pt x="596" y="1804"/>
                    <a:pt x="667" y="1971"/>
                  </a:cubicBezTo>
                  <a:lnTo>
                    <a:pt x="691" y="2042"/>
                  </a:lnTo>
                  <a:lnTo>
                    <a:pt x="548" y="2042"/>
                  </a:lnTo>
                  <a:cubicBezTo>
                    <a:pt x="238" y="2042"/>
                    <a:pt x="0" y="2280"/>
                    <a:pt x="0" y="2590"/>
                  </a:cubicBezTo>
                  <a:lnTo>
                    <a:pt x="0" y="8972"/>
                  </a:lnTo>
                  <a:cubicBezTo>
                    <a:pt x="0" y="9472"/>
                    <a:pt x="405" y="9877"/>
                    <a:pt x="905" y="9877"/>
                  </a:cubicBezTo>
                  <a:lnTo>
                    <a:pt x="9193" y="9877"/>
                  </a:lnTo>
                  <a:cubicBezTo>
                    <a:pt x="9717" y="9877"/>
                    <a:pt x="10121" y="9472"/>
                    <a:pt x="10121" y="8972"/>
                  </a:cubicBezTo>
                  <a:lnTo>
                    <a:pt x="10121" y="4471"/>
                  </a:lnTo>
                  <a:cubicBezTo>
                    <a:pt x="10121" y="4162"/>
                    <a:pt x="9860" y="3924"/>
                    <a:pt x="9574" y="3924"/>
                  </a:cubicBezTo>
                  <a:lnTo>
                    <a:pt x="9336" y="3924"/>
                  </a:lnTo>
                  <a:lnTo>
                    <a:pt x="9336" y="1542"/>
                  </a:lnTo>
                  <a:cubicBezTo>
                    <a:pt x="9336" y="1233"/>
                    <a:pt x="9097" y="994"/>
                    <a:pt x="8788" y="994"/>
                  </a:cubicBezTo>
                  <a:lnTo>
                    <a:pt x="6716" y="994"/>
                  </a:lnTo>
                  <a:lnTo>
                    <a:pt x="6692" y="923"/>
                  </a:lnTo>
                  <a:cubicBezTo>
                    <a:pt x="6668" y="899"/>
                    <a:pt x="6645" y="852"/>
                    <a:pt x="6621" y="852"/>
                  </a:cubicBezTo>
                  <a:lnTo>
                    <a:pt x="4573" y="18"/>
                  </a:lnTo>
                  <a:cubicBezTo>
                    <a:pt x="4549" y="6"/>
                    <a:pt x="4531" y="0"/>
                    <a:pt x="4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2823;p94">
              <a:extLst>
                <a:ext uri="{FF2B5EF4-FFF2-40B4-BE49-F238E27FC236}">
                  <a16:creationId xmlns:a16="http://schemas.microsoft.com/office/drawing/2014/main" id="{06B94662-6FE6-4CF5-B934-EE5CBA83D325}"/>
                </a:ext>
              </a:extLst>
            </p:cNvPr>
            <p:cNvSpPr/>
            <p:nvPr/>
          </p:nvSpPr>
          <p:spPr>
            <a:xfrm>
              <a:off x="4123561" y="2296744"/>
              <a:ext cx="170689" cy="161818"/>
            </a:xfrm>
            <a:custGeom>
              <a:avLst/>
              <a:gdLst/>
              <a:ahLst/>
              <a:cxnLst/>
              <a:rect l="l" t="t" r="r" b="b"/>
              <a:pathLst>
                <a:path w="5074" h="4704" extrusionOk="0">
                  <a:moveTo>
                    <a:pt x="2760" y="301"/>
                  </a:moveTo>
                  <a:cubicBezTo>
                    <a:pt x="2892" y="301"/>
                    <a:pt x="3021" y="325"/>
                    <a:pt x="3144" y="370"/>
                  </a:cubicBezTo>
                  <a:cubicBezTo>
                    <a:pt x="3430" y="489"/>
                    <a:pt x="3645" y="703"/>
                    <a:pt x="3740" y="965"/>
                  </a:cubicBezTo>
                  <a:cubicBezTo>
                    <a:pt x="3859" y="1227"/>
                    <a:pt x="3859" y="1513"/>
                    <a:pt x="3764" y="1775"/>
                  </a:cubicBezTo>
                  <a:lnTo>
                    <a:pt x="3287" y="1775"/>
                  </a:lnTo>
                  <a:cubicBezTo>
                    <a:pt x="3335" y="1679"/>
                    <a:pt x="3359" y="1560"/>
                    <a:pt x="3311" y="1441"/>
                  </a:cubicBezTo>
                  <a:cubicBezTo>
                    <a:pt x="3264" y="1346"/>
                    <a:pt x="3168" y="1275"/>
                    <a:pt x="3073" y="1227"/>
                  </a:cubicBezTo>
                  <a:cubicBezTo>
                    <a:pt x="3025" y="1203"/>
                    <a:pt x="2972" y="1191"/>
                    <a:pt x="2918" y="1191"/>
                  </a:cubicBezTo>
                  <a:cubicBezTo>
                    <a:pt x="2865" y="1191"/>
                    <a:pt x="2811" y="1203"/>
                    <a:pt x="2763" y="1227"/>
                  </a:cubicBezTo>
                  <a:lnTo>
                    <a:pt x="2621" y="1298"/>
                  </a:lnTo>
                  <a:cubicBezTo>
                    <a:pt x="2607" y="1303"/>
                    <a:pt x="2594" y="1305"/>
                    <a:pt x="2581" y="1305"/>
                  </a:cubicBezTo>
                  <a:cubicBezTo>
                    <a:pt x="2524" y="1305"/>
                    <a:pt x="2473" y="1266"/>
                    <a:pt x="2454" y="1227"/>
                  </a:cubicBezTo>
                  <a:cubicBezTo>
                    <a:pt x="2430" y="1155"/>
                    <a:pt x="2478" y="1108"/>
                    <a:pt x="2525" y="1084"/>
                  </a:cubicBezTo>
                  <a:lnTo>
                    <a:pt x="2668" y="1013"/>
                  </a:lnTo>
                  <a:cubicBezTo>
                    <a:pt x="2692" y="1001"/>
                    <a:pt x="2710" y="995"/>
                    <a:pt x="2728" y="995"/>
                  </a:cubicBezTo>
                  <a:cubicBezTo>
                    <a:pt x="2746" y="995"/>
                    <a:pt x="2763" y="1001"/>
                    <a:pt x="2787" y="1013"/>
                  </a:cubicBezTo>
                  <a:cubicBezTo>
                    <a:pt x="2815" y="1031"/>
                    <a:pt x="2842" y="1039"/>
                    <a:pt x="2868" y="1039"/>
                  </a:cubicBezTo>
                  <a:cubicBezTo>
                    <a:pt x="2910" y="1039"/>
                    <a:pt x="2948" y="1018"/>
                    <a:pt x="2978" y="989"/>
                  </a:cubicBezTo>
                  <a:cubicBezTo>
                    <a:pt x="3025" y="917"/>
                    <a:pt x="3002" y="822"/>
                    <a:pt x="2954" y="774"/>
                  </a:cubicBezTo>
                  <a:cubicBezTo>
                    <a:pt x="2892" y="728"/>
                    <a:pt x="2821" y="702"/>
                    <a:pt x="2746" y="702"/>
                  </a:cubicBezTo>
                  <a:cubicBezTo>
                    <a:pt x="2705" y="702"/>
                    <a:pt x="2663" y="710"/>
                    <a:pt x="2621" y="727"/>
                  </a:cubicBezTo>
                  <a:lnTo>
                    <a:pt x="2597" y="679"/>
                  </a:lnTo>
                  <a:cubicBezTo>
                    <a:pt x="2577" y="620"/>
                    <a:pt x="2509" y="578"/>
                    <a:pt x="2446" y="578"/>
                  </a:cubicBezTo>
                  <a:cubicBezTo>
                    <a:pt x="2432" y="578"/>
                    <a:pt x="2419" y="580"/>
                    <a:pt x="2406" y="584"/>
                  </a:cubicBezTo>
                  <a:cubicBezTo>
                    <a:pt x="2335" y="632"/>
                    <a:pt x="2311" y="703"/>
                    <a:pt x="2335" y="774"/>
                  </a:cubicBezTo>
                  <a:lnTo>
                    <a:pt x="2359" y="822"/>
                  </a:lnTo>
                  <a:cubicBezTo>
                    <a:pt x="2192" y="941"/>
                    <a:pt x="2120" y="1155"/>
                    <a:pt x="2192" y="1346"/>
                  </a:cubicBezTo>
                  <a:cubicBezTo>
                    <a:pt x="2264" y="1490"/>
                    <a:pt x="2418" y="1594"/>
                    <a:pt x="2582" y="1594"/>
                  </a:cubicBezTo>
                  <a:cubicBezTo>
                    <a:pt x="2635" y="1594"/>
                    <a:pt x="2688" y="1583"/>
                    <a:pt x="2740" y="1560"/>
                  </a:cubicBezTo>
                  <a:lnTo>
                    <a:pt x="2882" y="1489"/>
                  </a:lnTo>
                  <a:lnTo>
                    <a:pt x="2978" y="1489"/>
                  </a:lnTo>
                  <a:cubicBezTo>
                    <a:pt x="3002" y="1513"/>
                    <a:pt x="3025" y="1537"/>
                    <a:pt x="3025" y="1560"/>
                  </a:cubicBezTo>
                  <a:cubicBezTo>
                    <a:pt x="3049" y="1608"/>
                    <a:pt x="3025" y="1679"/>
                    <a:pt x="2978" y="1703"/>
                  </a:cubicBezTo>
                  <a:lnTo>
                    <a:pt x="2811" y="1775"/>
                  </a:lnTo>
                  <a:lnTo>
                    <a:pt x="2763" y="1775"/>
                  </a:lnTo>
                  <a:cubicBezTo>
                    <a:pt x="2740" y="1775"/>
                    <a:pt x="2716" y="1775"/>
                    <a:pt x="2692" y="1751"/>
                  </a:cubicBezTo>
                  <a:cubicBezTo>
                    <a:pt x="2668" y="1715"/>
                    <a:pt x="2632" y="1697"/>
                    <a:pt x="2594" y="1697"/>
                  </a:cubicBezTo>
                  <a:cubicBezTo>
                    <a:pt x="2555" y="1697"/>
                    <a:pt x="2513" y="1715"/>
                    <a:pt x="2478" y="1751"/>
                  </a:cubicBezTo>
                  <a:cubicBezTo>
                    <a:pt x="2478" y="1751"/>
                    <a:pt x="2478" y="1775"/>
                    <a:pt x="2454" y="1775"/>
                  </a:cubicBezTo>
                  <a:lnTo>
                    <a:pt x="1739" y="1775"/>
                  </a:lnTo>
                  <a:cubicBezTo>
                    <a:pt x="1620" y="1513"/>
                    <a:pt x="1620" y="1227"/>
                    <a:pt x="1739" y="965"/>
                  </a:cubicBezTo>
                  <a:cubicBezTo>
                    <a:pt x="1835" y="703"/>
                    <a:pt x="2049" y="489"/>
                    <a:pt x="2311" y="393"/>
                  </a:cubicBezTo>
                  <a:cubicBezTo>
                    <a:pt x="2462" y="331"/>
                    <a:pt x="2613" y="301"/>
                    <a:pt x="2760" y="301"/>
                  </a:cubicBezTo>
                  <a:close/>
                  <a:moveTo>
                    <a:pt x="2740" y="0"/>
                  </a:moveTo>
                  <a:cubicBezTo>
                    <a:pt x="2561" y="0"/>
                    <a:pt x="2382" y="36"/>
                    <a:pt x="2216" y="108"/>
                  </a:cubicBezTo>
                  <a:cubicBezTo>
                    <a:pt x="1858" y="251"/>
                    <a:pt x="1596" y="512"/>
                    <a:pt x="1454" y="846"/>
                  </a:cubicBezTo>
                  <a:cubicBezTo>
                    <a:pt x="1335" y="1155"/>
                    <a:pt x="1311" y="1489"/>
                    <a:pt x="1406" y="1775"/>
                  </a:cubicBezTo>
                  <a:lnTo>
                    <a:pt x="739" y="1775"/>
                  </a:lnTo>
                  <a:cubicBezTo>
                    <a:pt x="644" y="1775"/>
                    <a:pt x="572" y="1798"/>
                    <a:pt x="501" y="1822"/>
                  </a:cubicBezTo>
                  <a:lnTo>
                    <a:pt x="311" y="1394"/>
                  </a:lnTo>
                  <a:cubicBezTo>
                    <a:pt x="293" y="1342"/>
                    <a:pt x="239" y="1303"/>
                    <a:pt x="183" y="1303"/>
                  </a:cubicBezTo>
                  <a:cubicBezTo>
                    <a:pt x="162" y="1303"/>
                    <a:pt x="140" y="1309"/>
                    <a:pt x="120" y="1322"/>
                  </a:cubicBezTo>
                  <a:cubicBezTo>
                    <a:pt x="49" y="1346"/>
                    <a:pt x="1" y="1441"/>
                    <a:pt x="49" y="1513"/>
                  </a:cubicBezTo>
                  <a:lnTo>
                    <a:pt x="263" y="2037"/>
                  </a:lnTo>
                  <a:cubicBezTo>
                    <a:pt x="215" y="2132"/>
                    <a:pt x="191" y="2227"/>
                    <a:pt x="191" y="2322"/>
                  </a:cubicBezTo>
                  <a:lnTo>
                    <a:pt x="191" y="4537"/>
                  </a:lnTo>
                  <a:cubicBezTo>
                    <a:pt x="191" y="4632"/>
                    <a:pt x="263" y="4704"/>
                    <a:pt x="334" y="4704"/>
                  </a:cubicBezTo>
                  <a:cubicBezTo>
                    <a:pt x="430" y="4704"/>
                    <a:pt x="501" y="4632"/>
                    <a:pt x="501" y="4537"/>
                  </a:cubicBezTo>
                  <a:lnTo>
                    <a:pt x="501" y="2322"/>
                  </a:lnTo>
                  <a:cubicBezTo>
                    <a:pt x="501" y="2179"/>
                    <a:pt x="596" y="2084"/>
                    <a:pt x="739" y="2084"/>
                  </a:cubicBezTo>
                  <a:lnTo>
                    <a:pt x="4907" y="2084"/>
                  </a:lnTo>
                  <a:cubicBezTo>
                    <a:pt x="5002" y="2084"/>
                    <a:pt x="5073" y="2013"/>
                    <a:pt x="5073" y="1918"/>
                  </a:cubicBezTo>
                  <a:cubicBezTo>
                    <a:pt x="5073" y="1846"/>
                    <a:pt x="5002" y="1775"/>
                    <a:pt x="4907" y="1775"/>
                  </a:cubicBezTo>
                  <a:lnTo>
                    <a:pt x="4073" y="1775"/>
                  </a:lnTo>
                  <a:cubicBezTo>
                    <a:pt x="4168" y="1465"/>
                    <a:pt x="4145" y="1155"/>
                    <a:pt x="4026" y="846"/>
                  </a:cubicBezTo>
                  <a:cubicBezTo>
                    <a:pt x="3883" y="512"/>
                    <a:pt x="3597" y="251"/>
                    <a:pt x="3264" y="108"/>
                  </a:cubicBezTo>
                  <a:cubicBezTo>
                    <a:pt x="3097" y="36"/>
                    <a:pt x="2918" y="0"/>
                    <a:pt x="2740" y="0"/>
                  </a:cubicBezTo>
                  <a:close/>
                </a:path>
              </a:pathLst>
            </a:custGeom>
            <a:solidFill>
              <a:srgbClr val="FD0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2824;p94">
              <a:extLst>
                <a:ext uri="{FF2B5EF4-FFF2-40B4-BE49-F238E27FC236}">
                  <a16:creationId xmlns:a16="http://schemas.microsoft.com/office/drawing/2014/main" id="{02B037F2-DC45-4341-8A79-CB3209AED39D}"/>
                </a:ext>
              </a:extLst>
            </p:cNvPr>
            <p:cNvSpPr/>
            <p:nvPr/>
          </p:nvSpPr>
          <p:spPr>
            <a:xfrm>
              <a:off x="4130793" y="2276448"/>
              <a:ext cx="47298" cy="25662"/>
            </a:xfrm>
            <a:custGeom>
              <a:avLst/>
              <a:gdLst/>
              <a:ahLst/>
              <a:cxnLst/>
              <a:rect l="l" t="t" r="r" b="b"/>
              <a:pathLst>
                <a:path w="1406" h="746" extrusionOk="0">
                  <a:moveTo>
                    <a:pt x="1207" y="1"/>
                  </a:moveTo>
                  <a:cubicBezTo>
                    <a:pt x="1193" y="1"/>
                    <a:pt x="1180" y="3"/>
                    <a:pt x="1167" y="7"/>
                  </a:cubicBezTo>
                  <a:lnTo>
                    <a:pt x="119" y="460"/>
                  </a:lnTo>
                  <a:cubicBezTo>
                    <a:pt x="48" y="483"/>
                    <a:pt x="0" y="579"/>
                    <a:pt x="24" y="650"/>
                  </a:cubicBezTo>
                  <a:cubicBezTo>
                    <a:pt x="48" y="721"/>
                    <a:pt x="119" y="745"/>
                    <a:pt x="167" y="745"/>
                  </a:cubicBezTo>
                  <a:lnTo>
                    <a:pt x="215" y="745"/>
                  </a:lnTo>
                  <a:lnTo>
                    <a:pt x="1286" y="293"/>
                  </a:lnTo>
                  <a:cubicBezTo>
                    <a:pt x="1358" y="269"/>
                    <a:pt x="1405" y="174"/>
                    <a:pt x="1358" y="102"/>
                  </a:cubicBezTo>
                  <a:cubicBezTo>
                    <a:pt x="1338" y="44"/>
                    <a:pt x="1270" y="1"/>
                    <a:pt x="1207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2825;p94">
              <a:extLst>
                <a:ext uri="{FF2B5EF4-FFF2-40B4-BE49-F238E27FC236}">
                  <a16:creationId xmlns:a16="http://schemas.microsoft.com/office/drawing/2014/main" id="{C50B4741-907E-42DE-BA0B-3176B42ED322}"/>
                </a:ext>
              </a:extLst>
            </p:cNvPr>
            <p:cNvSpPr/>
            <p:nvPr/>
          </p:nvSpPr>
          <p:spPr>
            <a:xfrm>
              <a:off x="4137992" y="2301423"/>
              <a:ext cx="25667" cy="16237"/>
            </a:xfrm>
            <a:custGeom>
              <a:avLst/>
              <a:gdLst/>
              <a:ahLst/>
              <a:cxnLst/>
              <a:rect l="l" t="t" r="r" b="b"/>
              <a:pathLst>
                <a:path w="763" h="472" extrusionOk="0">
                  <a:moveTo>
                    <a:pt x="599" y="0"/>
                  </a:moveTo>
                  <a:cubicBezTo>
                    <a:pt x="576" y="0"/>
                    <a:pt x="551" y="6"/>
                    <a:pt x="525" y="19"/>
                  </a:cubicBezTo>
                  <a:lnTo>
                    <a:pt x="96" y="186"/>
                  </a:lnTo>
                  <a:cubicBezTo>
                    <a:pt x="24" y="234"/>
                    <a:pt x="1" y="305"/>
                    <a:pt x="24" y="376"/>
                  </a:cubicBezTo>
                  <a:cubicBezTo>
                    <a:pt x="48" y="448"/>
                    <a:pt x="96" y="472"/>
                    <a:pt x="167" y="472"/>
                  </a:cubicBezTo>
                  <a:lnTo>
                    <a:pt x="215" y="472"/>
                  </a:lnTo>
                  <a:lnTo>
                    <a:pt x="644" y="281"/>
                  </a:lnTo>
                  <a:cubicBezTo>
                    <a:pt x="715" y="257"/>
                    <a:pt x="763" y="162"/>
                    <a:pt x="739" y="91"/>
                  </a:cubicBezTo>
                  <a:cubicBezTo>
                    <a:pt x="705" y="39"/>
                    <a:pt x="658" y="0"/>
                    <a:pt x="599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2826;p94">
              <a:extLst>
                <a:ext uri="{FF2B5EF4-FFF2-40B4-BE49-F238E27FC236}">
                  <a16:creationId xmlns:a16="http://schemas.microsoft.com/office/drawing/2014/main" id="{36AB534A-DCD7-4445-B575-A5862273CEB8}"/>
                </a:ext>
              </a:extLst>
            </p:cNvPr>
            <p:cNvSpPr/>
            <p:nvPr/>
          </p:nvSpPr>
          <p:spPr>
            <a:xfrm>
              <a:off x="4161237" y="2507685"/>
              <a:ext cx="35288" cy="9873"/>
            </a:xfrm>
            <a:custGeom>
              <a:avLst/>
              <a:gdLst/>
              <a:ahLst/>
              <a:cxnLst/>
              <a:rect l="l" t="t" r="r" b="b"/>
              <a:pathLst>
                <a:path w="1049" h="287" extrusionOk="0">
                  <a:moveTo>
                    <a:pt x="143" y="1"/>
                  </a:moveTo>
                  <a:cubicBezTo>
                    <a:pt x="72" y="1"/>
                    <a:pt x="0" y="48"/>
                    <a:pt x="0" y="144"/>
                  </a:cubicBezTo>
                  <a:cubicBezTo>
                    <a:pt x="0" y="215"/>
                    <a:pt x="72" y="286"/>
                    <a:pt x="143" y="286"/>
                  </a:cubicBezTo>
                  <a:lnTo>
                    <a:pt x="905" y="286"/>
                  </a:lnTo>
                  <a:cubicBezTo>
                    <a:pt x="977" y="286"/>
                    <a:pt x="1048" y="215"/>
                    <a:pt x="1048" y="144"/>
                  </a:cubicBezTo>
                  <a:cubicBezTo>
                    <a:pt x="1048" y="48"/>
                    <a:pt x="977" y="1"/>
                    <a:pt x="905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2827;p94">
              <a:extLst>
                <a:ext uri="{FF2B5EF4-FFF2-40B4-BE49-F238E27FC236}">
                  <a16:creationId xmlns:a16="http://schemas.microsoft.com/office/drawing/2014/main" id="{B5DD2815-B50D-4491-A04C-6F99AB0237E5}"/>
                </a:ext>
              </a:extLst>
            </p:cNvPr>
            <p:cNvSpPr/>
            <p:nvPr/>
          </p:nvSpPr>
          <p:spPr>
            <a:xfrm>
              <a:off x="4161237" y="2525711"/>
              <a:ext cx="81745" cy="10698"/>
            </a:xfrm>
            <a:custGeom>
              <a:avLst/>
              <a:gdLst/>
              <a:ahLst/>
              <a:cxnLst/>
              <a:rect l="l" t="t" r="r" b="b"/>
              <a:pathLst>
                <a:path w="2430" h="311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39"/>
                    <a:pt x="72" y="310"/>
                    <a:pt x="143" y="310"/>
                  </a:cubicBezTo>
                  <a:lnTo>
                    <a:pt x="2286" y="310"/>
                  </a:lnTo>
                  <a:cubicBezTo>
                    <a:pt x="2358" y="310"/>
                    <a:pt x="2429" y="239"/>
                    <a:pt x="2429" y="143"/>
                  </a:cubicBezTo>
                  <a:cubicBezTo>
                    <a:pt x="2429" y="72"/>
                    <a:pt x="2358" y="1"/>
                    <a:pt x="2286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4" name="Google Shape;2805;p94">
            <a:extLst>
              <a:ext uri="{FF2B5EF4-FFF2-40B4-BE49-F238E27FC236}">
                <a16:creationId xmlns:a16="http://schemas.microsoft.com/office/drawing/2014/main" id="{5E434E9D-30AC-45F0-A79E-53D93704F0BF}"/>
              </a:ext>
            </a:extLst>
          </p:cNvPr>
          <p:cNvGrpSpPr/>
          <p:nvPr/>
        </p:nvGrpSpPr>
        <p:grpSpPr>
          <a:xfrm>
            <a:off x="9638055" y="1749715"/>
            <a:ext cx="738604" cy="694944"/>
            <a:chOff x="4754041" y="2231625"/>
            <a:chExt cx="340538" cy="322810"/>
          </a:xfrm>
        </p:grpSpPr>
        <p:sp>
          <p:nvSpPr>
            <p:cNvPr id="98" name="Google Shape;2806;p94">
              <a:extLst>
                <a:ext uri="{FF2B5EF4-FFF2-40B4-BE49-F238E27FC236}">
                  <a16:creationId xmlns:a16="http://schemas.microsoft.com/office/drawing/2014/main" id="{DF5EB72A-9714-47B1-AA38-FD4B1CF31477}"/>
                </a:ext>
              </a:extLst>
            </p:cNvPr>
            <p:cNvSpPr/>
            <p:nvPr/>
          </p:nvSpPr>
          <p:spPr>
            <a:xfrm>
              <a:off x="4754041" y="2231625"/>
              <a:ext cx="340538" cy="322810"/>
            </a:xfrm>
            <a:custGeom>
              <a:avLst/>
              <a:gdLst/>
              <a:ahLst/>
              <a:cxnLst/>
              <a:rect l="l" t="t" r="r" b="b"/>
              <a:pathLst>
                <a:path w="10123" h="9384" extrusionOk="0">
                  <a:moveTo>
                    <a:pt x="5073" y="8550"/>
                  </a:moveTo>
                  <a:cubicBezTo>
                    <a:pt x="5216" y="8550"/>
                    <a:pt x="5335" y="8669"/>
                    <a:pt x="5335" y="8812"/>
                  </a:cubicBezTo>
                  <a:cubicBezTo>
                    <a:pt x="5335" y="8954"/>
                    <a:pt x="5216" y="9097"/>
                    <a:pt x="5073" y="9097"/>
                  </a:cubicBezTo>
                  <a:cubicBezTo>
                    <a:pt x="4907" y="9097"/>
                    <a:pt x="4788" y="8954"/>
                    <a:pt x="4788" y="8812"/>
                  </a:cubicBezTo>
                  <a:cubicBezTo>
                    <a:pt x="4788" y="8669"/>
                    <a:pt x="4907" y="8550"/>
                    <a:pt x="5073" y="8550"/>
                  </a:cubicBezTo>
                  <a:close/>
                  <a:moveTo>
                    <a:pt x="358" y="0"/>
                  </a:moveTo>
                  <a:cubicBezTo>
                    <a:pt x="168" y="0"/>
                    <a:pt x="1" y="167"/>
                    <a:pt x="1" y="357"/>
                  </a:cubicBezTo>
                  <a:lnTo>
                    <a:pt x="1" y="953"/>
                  </a:lnTo>
                  <a:cubicBezTo>
                    <a:pt x="1" y="1143"/>
                    <a:pt x="144" y="1286"/>
                    <a:pt x="334" y="1286"/>
                  </a:cubicBezTo>
                  <a:lnTo>
                    <a:pt x="334" y="5168"/>
                  </a:lnTo>
                  <a:cubicBezTo>
                    <a:pt x="334" y="5239"/>
                    <a:pt x="406" y="5311"/>
                    <a:pt x="477" y="5311"/>
                  </a:cubicBezTo>
                  <a:cubicBezTo>
                    <a:pt x="572" y="5311"/>
                    <a:pt x="644" y="5263"/>
                    <a:pt x="644" y="5168"/>
                  </a:cubicBezTo>
                  <a:lnTo>
                    <a:pt x="644" y="1286"/>
                  </a:lnTo>
                  <a:lnTo>
                    <a:pt x="7741" y="1286"/>
                  </a:lnTo>
                  <a:cubicBezTo>
                    <a:pt x="7812" y="1286"/>
                    <a:pt x="7884" y="1239"/>
                    <a:pt x="7884" y="1143"/>
                  </a:cubicBezTo>
                  <a:cubicBezTo>
                    <a:pt x="7884" y="1072"/>
                    <a:pt x="7812" y="1000"/>
                    <a:pt x="7741" y="1000"/>
                  </a:cubicBezTo>
                  <a:lnTo>
                    <a:pt x="358" y="1000"/>
                  </a:lnTo>
                  <a:cubicBezTo>
                    <a:pt x="334" y="1000"/>
                    <a:pt x="311" y="977"/>
                    <a:pt x="311" y="953"/>
                  </a:cubicBezTo>
                  <a:lnTo>
                    <a:pt x="311" y="357"/>
                  </a:lnTo>
                  <a:cubicBezTo>
                    <a:pt x="311" y="310"/>
                    <a:pt x="334" y="286"/>
                    <a:pt x="358" y="286"/>
                  </a:cubicBezTo>
                  <a:lnTo>
                    <a:pt x="9789" y="286"/>
                  </a:lnTo>
                  <a:cubicBezTo>
                    <a:pt x="9812" y="286"/>
                    <a:pt x="9836" y="334"/>
                    <a:pt x="9836" y="357"/>
                  </a:cubicBezTo>
                  <a:lnTo>
                    <a:pt x="9836" y="953"/>
                  </a:lnTo>
                  <a:cubicBezTo>
                    <a:pt x="9836" y="977"/>
                    <a:pt x="9812" y="1000"/>
                    <a:pt x="9789" y="1000"/>
                  </a:cubicBezTo>
                  <a:lnTo>
                    <a:pt x="8407" y="1000"/>
                  </a:lnTo>
                  <a:cubicBezTo>
                    <a:pt x="8312" y="1000"/>
                    <a:pt x="8241" y="1072"/>
                    <a:pt x="8241" y="1143"/>
                  </a:cubicBezTo>
                  <a:cubicBezTo>
                    <a:pt x="8241" y="1239"/>
                    <a:pt x="8312" y="1286"/>
                    <a:pt x="8407" y="1286"/>
                  </a:cubicBezTo>
                  <a:lnTo>
                    <a:pt x="9503" y="1286"/>
                  </a:lnTo>
                  <a:lnTo>
                    <a:pt x="9503" y="7335"/>
                  </a:lnTo>
                  <a:cubicBezTo>
                    <a:pt x="9503" y="7359"/>
                    <a:pt x="9479" y="7383"/>
                    <a:pt x="9455" y="7383"/>
                  </a:cubicBezTo>
                  <a:lnTo>
                    <a:pt x="692" y="7383"/>
                  </a:lnTo>
                  <a:cubicBezTo>
                    <a:pt x="668" y="7383"/>
                    <a:pt x="644" y="7359"/>
                    <a:pt x="644" y="7335"/>
                  </a:cubicBezTo>
                  <a:lnTo>
                    <a:pt x="644" y="5835"/>
                  </a:lnTo>
                  <a:cubicBezTo>
                    <a:pt x="644" y="5740"/>
                    <a:pt x="572" y="5692"/>
                    <a:pt x="477" y="5692"/>
                  </a:cubicBezTo>
                  <a:cubicBezTo>
                    <a:pt x="406" y="5692"/>
                    <a:pt x="334" y="5740"/>
                    <a:pt x="334" y="5835"/>
                  </a:cubicBezTo>
                  <a:lnTo>
                    <a:pt x="334" y="7335"/>
                  </a:lnTo>
                  <a:cubicBezTo>
                    <a:pt x="334" y="7526"/>
                    <a:pt x="501" y="7668"/>
                    <a:pt x="692" y="7668"/>
                  </a:cubicBezTo>
                  <a:lnTo>
                    <a:pt x="4907" y="7668"/>
                  </a:lnTo>
                  <a:lnTo>
                    <a:pt x="4907" y="8264"/>
                  </a:lnTo>
                  <a:cubicBezTo>
                    <a:pt x="4669" y="8335"/>
                    <a:pt x="4502" y="8550"/>
                    <a:pt x="4502" y="8812"/>
                  </a:cubicBezTo>
                  <a:cubicBezTo>
                    <a:pt x="4502" y="9121"/>
                    <a:pt x="4740" y="9383"/>
                    <a:pt x="5073" y="9383"/>
                  </a:cubicBezTo>
                  <a:cubicBezTo>
                    <a:pt x="5383" y="9383"/>
                    <a:pt x="5621" y="9121"/>
                    <a:pt x="5621" y="8812"/>
                  </a:cubicBezTo>
                  <a:cubicBezTo>
                    <a:pt x="5621" y="8550"/>
                    <a:pt x="5454" y="8335"/>
                    <a:pt x="5216" y="8264"/>
                  </a:cubicBezTo>
                  <a:lnTo>
                    <a:pt x="5216" y="7668"/>
                  </a:lnTo>
                  <a:lnTo>
                    <a:pt x="9431" y="7668"/>
                  </a:lnTo>
                  <a:cubicBezTo>
                    <a:pt x="9622" y="7668"/>
                    <a:pt x="9789" y="7526"/>
                    <a:pt x="9789" y="7335"/>
                  </a:cubicBezTo>
                  <a:lnTo>
                    <a:pt x="9789" y="1286"/>
                  </a:lnTo>
                  <a:cubicBezTo>
                    <a:pt x="9979" y="1286"/>
                    <a:pt x="10122" y="1143"/>
                    <a:pt x="10122" y="953"/>
                  </a:cubicBezTo>
                  <a:lnTo>
                    <a:pt x="10122" y="357"/>
                  </a:lnTo>
                  <a:cubicBezTo>
                    <a:pt x="10122" y="167"/>
                    <a:pt x="9979" y="0"/>
                    <a:pt x="9789" y="0"/>
                  </a:cubicBezTo>
                  <a:close/>
                </a:path>
              </a:pathLst>
            </a:custGeom>
            <a:solidFill>
              <a:srgbClr val="FD0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Google Shape;2807;p94">
              <a:extLst>
                <a:ext uri="{FF2B5EF4-FFF2-40B4-BE49-F238E27FC236}">
                  <a16:creationId xmlns:a16="http://schemas.microsoft.com/office/drawing/2014/main" id="{03D26D72-6983-4EF2-8819-908F4C3C60E4}"/>
                </a:ext>
              </a:extLst>
            </p:cNvPr>
            <p:cNvSpPr/>
            <p:nvPr/>
          </p:nvSpPr>
          <p:spPr>
            <a:xfrm>
              <a:off x="5011219" y="2437234"/>
              <a:ext cx="45683" cy="9873"/>
            </a:xfrm>
            <a:custGeom>
              <a:avLst/>
              <a:gdLst/>
              <a:ahLst/>
              <a:cxnLst/>
              <a:rect l="l" t="t" r="r" b="b"/>
              <a:pathLst>
                <a:path w="1358" h="287" extrusionOk="0">
                  <a:moveTo>
                    <a:pt x="167" y="1"/>
                  </a:moveTo>
                  <a:cubicBezTo>
                    <a:pt x="72" y="1"/>
                    <a:pt x="0" y="72"/>
                    <a:pt x="0" y="144"/>
                  </a:cubicBezTo>
                  <a:cubicBezTo>
                    <a:pt x="0" y="239"/>
                    <a:pt x="72" y="286"/>
                    <a:pt x="167" y="286"/>
                  </a:cubicBezTo>
                  <a:lnTo>
                    <a:pt x="1191" y="286"/>
                  </a:lnTo>
                  <a:cubicBezTo>
                    <a:pt x="1286" y="286"/>
                    <a:pt x="1358" y="239"/>
                    <a:pt x="1358" y="144"/>
                  </a:cubicBezTo>
                  <a:cubicBezTo>
                    <a:pt x="1334" y="72"/>
                    <a:pt x="1286" y="1"/>
                    <a:pt x="1191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2808;p94">
              <a:extLst>
                <a:ext uri="{FF2B5EF4-FFF2-40B4-BE49-F238E27FC236}">
                  <a16:creationId xmlns:a16="http://schemas.microsoft.com/office/drawing/2014/main" id="{F73A84BD-EA2A-4D95-A6B3-BA2F7CC3FA17}"/>
                </a:ext>
              </a:extLst>
            </p:cNvPr>
            <p:cNvSpPr/>
            <p:nvPr/>
          </p:nvSpPr>
          <p:spPr>
            <a:xfrm>
              <a:off x="4976772" y="2455259"/>
              <a:ext cx="80130" cy="10698"/>
            </a:xfrm>
            <a:custGeom>
              <a:avLst/>
              <a:gdLst/>
              <a:ahLst/>
              <a:cxnLst/>
              <a:rect l="l" t="t" r="r" b="b"/>
              <a:pathLst>
                <a:path w="2382" h="311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39"/>
                    <a:pt x="72" y="310"/>
                    <a:pt x="143" y="310"/>
                  </a:cubicBezTo>
                  <a:lnTo>
                    <a:pt x="2215" y="310"/>
                  </a:lnTo>
                  <a:cubicBezTo>
                    <a:pt x="2310" y="310"/>
                    <a:pt x="2382" y="239"/>
                    <a:pt x="2382" y="143"/>
                  </a:cubicBezTo>
                  <a:cubicBezTo>
                    <a:pt x="2382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2809;p94">
              <a:extLst>
                <a:ext uri="{FF2B5EF4-FFF2-40B4-BE49-F238E27FC236}">
                  <a16:creationId xmlns:a16="http://schemas.microsoft.com/office/drawing/2014/main" id="{790C7646-D6B3-419D-BDF3-09F1AA2B3135}"/>
                </a:ext>
              </a:extLst>
            </p:cNvPr>
            <p:cNvSpPr/>
            <p:nvPr/>
          </p:nvSpPr>
          <p:spPr>
            <a:xfrm>
              <a:off x="4976772" y="2302902"/>
              <a:ext cx="16854" cy="10664"/>
            </a:xfrm>
            <a:custGeom>
              <a:avLst/>
              <a:gdLst/>
              <a:ahLst/>
              <a:cxnLst/>
              <a:rect l="l" t="t" r="r" b="b"/>
              <a:pathLst>
                <a:path w="501" h="310" extrusionOk="0">
                  <a:moveTo>
                    <a:pt x="143" y="0"/>
                  </a:moveTo>
                  <a:cubicBezTo>
                    <a:pt x="72" y="0"/>
                    <a:pt x="0" y="72"/>
                    <a:pt x="0" y="143"/>
                  </a:cubicBezTo>
                  <a:cubicBezTo>
                    <a:pt x="0" y="238"/>
                    <a:pt x="72" y="310"/>
                    <a:pt x="143" y="310"/>
                  </a:cubicBezTo>
                  <a:lnTo>
                    <a:pt x="334" y="310"/>
                  </a:lnTo>
                  <a:cubicBezTo>
                    <a:pt x="429" y="310"/>
                    <a:pt x="500" y="238"/>
                    <a:pt x="500" y="143"/>
                  </a:cubicBezTo>
                  <a:cubicBezTo>
                    <a:pt x="500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2810;p94">
              <a:extLst>
                <a:ext uri="{FF2B5EF4-FFF2-40B4-BE49-F238E27FC236}">
                  <a16:creationId xmlns:a16="http://schemas.microsoft.com/office/drawing/2014/main" id="{8FB3E07A-5D5E-4301-807A-B5A2E27785E1}"/>
                </a:ext>
              </a:extLst>
            </p:cNvPr>
            <p:cNvSpPr/>
            <p:nvPr/>
          </p:nvSpPr>
          <p:spPr>
            <a:xfrm>
              <a:off x="5001598" y="2302902"/>
              <a:ext cx="55304" cy="10664"/>
            </a:xfrm>
            <a:custGeom>
              <a:avLst/>
              <a:gdLst/>
              <a:ahLst/>
              <a:cxnLst/>
              <a:rect l="l" t="t" r="r" b="b"/>
              <a:pathLst>
                <a:path w="1644" h="310" extrusionOk="0">
                  <a:moveTo>
                    <a:pt x="143" y="0"/>
                  </a:moveTo>
                  <a:cubicBezTo>
                    <a:pt x="72" y="0"/>
                    <a:pt x="1" y="72"/>
                    <a:pt x="1" y="143"/>
                  </a:cubicBezTo>
                  <a:cubicBezTo>
                    <a:pt x="1" y="238"/>
                    <a:pt x="72" y="310"/>
                    <a:pt x="143" y="310"/>
                  </a:cubicBezTo>
                  <a:lnTo>
                    <a:pt x="1477" y="310"/>
                  </a:lnTo>
                  <a:cubicBezTo>
                    <a:pt x="1572" y="310"/>
                    <a:pt x="1644" y="238"/>
                    <a:pt x="1644" y="143"/>
                  </a:cubicBezTo>
                  <a:cubicBezTo>
                    <a:pt x="1644" y="72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2811;p94">
              <a:extLst>
                <a:ext uri="{FF2B5EF4-FFF2-40B4-BE49-F238E27FC236}">
                  <a16:creationId xmlns:a16="http://schemas.microsoft.com/office/drawing/2014/main" id="{EC9E0779-D157-4AE3-A4AE-1572197E3A61}"/>
                </a:ext>
              </a:extLst>
            </p:cNvPr>
            <p:cNvSpPr/>
            <p:nvPr/>
          </p:nvSpPr>
          <p:spPr>
            <a:xfrm>
              <a:off x="4976772" y="2321719"/>
              <a:ext cx="80130" cy="9873"/>
            </a:xfrm>
            <a:custGeom>
              <a:avLst/>
              <a:gdLst/>
              <a:ahLst/>
              <a:cxnLst/>
              <a:rect l="l" t="t" r="r" b="b"/>
              <a:pathLst>
                <a:path w="2382" h="287" extrusionOk="0">
                  <a:moveTo>
                    <a:pt x="143" y="1"/>
                  </a:moveTo>
                  <a:cubicBezTo>
                    <a:pt x="72" y="1"/>
                    <a:pt x="0" y="48"/>
                    <a:pt x="0" y="144"/>
                  </a:cubicBezTo>
                  <a:cubicBezTo>
                    <a:pt x="0" y="215"/>
                    <a:pt x="72" y="287"/>
                    <a:pt x="143" y="287"/>
                  </a:cubicBezTo>
                  <a:lnTo>
                    <a:pt x="2215" y="287"/>
                  </a:lnTo>
                  <a:cubicBezTo>
                    <a:pt x="2310" y="287"/>
                    <a:pt x="2382" y="215"/>
                    <a:pt x="2382" y="144"/>
                  </a:cubicBezTo>
                  <a:cubicBezTo>
                    <a:pt x="2382" y="48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2812;p94">
              <a:extLst>
                <a:ext uri="{FF2B5EF4-FFF2-40B4-BE49-F238E27FC236}">
                  <a16:creationId xmlns:a16="http://schemas.microsoft.com/office/drawing/2014/main" id="{BCFE82E2-ACAF-448C-87DF-5498486058B1}"/>
                </a:ext>
              </a:extLst>
            </p:cNvPr>
            <p:cNvSpPr/>
            <p:nvPr/>
          </p:nvSpPr>
          <p:spPr>
            <a:xfrm>
              <a:off x="4976772" y="2352025"/>
              <a:ext cx="80130" cy="65601"/>
            </a:xfrm>
            <a:custGeom>
              <a:avLst/>
              <a:gdLst/>
              <a:ahLst/>
              <a:cxnLst/>
              <a:rect l="l" t="t" r="r" b="b"/>
              <a:pathLst>
                <a:path w="2382" h="1907" extrusionOk="0">
                  <a:moveTo>
                    <a:pt x="143" y="1"/>
                  </a:moveTo>
                  <a:cubicBezTo>
                    <a:pt x="48" y="1"/>
                    <a:pt x="0" y="49"/>
                    <a:pt x="0" y="144"/>
                  </a:cubicBezTo>
                  <a:lnTo>
                    <a:pt x="0" y="1763"/>
                  </a:lnTo>
                  <a:cubicBezTo>
                    <a:pt x="0" y="1835"/>
                    <a:pt x="72" y="1906"/>
                    <a:pt x="143" y="1906"/>
                  </a:cubicBezTo>
                  <a:lnTo>
                    <a:pt x="2215" y="1906"/>
                  </a:lnTo>
                  <a:cubicBezTo>
                    <a:pt x="2310" y="1906"/>
                    <a:pt x="2382" y="1835"/>
                    <a:pt x="2382" y="1763"/>
                  </a:cubicBezTo>
                  <a:cubicBezTo>
                    <a:pt x="2382" y="1668"/>
                    <a:pt x="2310" y="1597"/>
                    <a:pt x="2215" y="1597"/>
                  </a:cubicBezTo>
                  <a:lnTo>
                    <a:pt x="1858" y="1597"/>
                  </a:lnTo>
                  <a:lnTo>
                    <a:pt x="1858" y="311"/>
                  </a:lnTo>
                  <a:cubicBezTo>
                    <a:pt x="1858" y="239"/>
                    <a:pt x="1786" y="168"/>
                    <a:pt x="1715" y="168"/>
                  </a:cubicBezTo>
                  <a:cubicBezTo>
                    <a:pt x="1644" y="168"/>
                    <a:pt x="1572" y="239"/>
                    <a:pt x="1572" y="311"/>
                  </a:cubicBezTo>
                  <a:lnTo>
                    <a:pt x="1572" y="1597"/>
                  </a:lnTo>
                  <a:lnTo>
                    <a:pt x="1334" y="1597"/>
                  </a:lnTo>
                  <a:lnTo>
                    <a:pt x="1334" y="1120"/>
                  </a:lnTo>
                  <a:cubicBezTo>
                    <a:pt x="1334" y="1049"/>
                    <a:pt x="1263" y="977"/>
                    <a:pt x="1191" y="977"/>
                  </a:cubicBezTo>
                  <a:cubicBezTo>
                    <a:pt x="1096" y="977"/>
                    <a:pt x="1024" y="1049"/>
                    <a:pt x="1024" y="1120"/>
                  </a:cubicBezTo>
                  <a:lnTo>
                    <a:pt x="1024" y="1597"/>
                  </a:lnTo>
                  <a:lnTo>
                    <a:pt x="786" y="1597"/>
                  </a:lnTo>
                  <a:lnTo>
                    <a:pt x="786" y="763"/>
                  </a:lnTo>
                  <a:cubicBezTo>
                    <a:pt x="786" y="668"/>
                    <a:pt x="739" y="596"/>
                    <a:pt x="643" y="596"/>
                  </a:cubicBezTo>
                  <a:cubicBezTo>
                    <a:pt x="572" y="596"/>
                    <a:pt x="500" y="668"/>
                    <a:pt x="500" y="763"/>
                  </a:cubicBezTo>
                  <a:lnTo>
                    <a:pt x="500" y="1597"/>
                  </a:lnTo>
                  <a:lnTo>
                    <a:pt x="286" y="1597"/>
                  </a:lnTo>
                  <a:lnTo>
                    <a:pt x="286" y="144"/>
                  </a:lnTo>
                  <a:cubicBezTo>
                    <a:pt x="286" y="72"/>
                    <a:pt x="215" y="1"/>
                    <a:pt x="143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2813;p94">
              <a:extLst>
                <a:ext uri="{FF2B5EF4-FFF2-40B4-BE49-F238E27FC236}">
                  <a16:creationId xmlns:a16="http://schemas.microsoft.com/office/drawing/2014/main" id="{FC69A224-7204-4F13-827A-8F6CFF13CA93}"/>
                </a:ext>
              </a:extLst>
            </p:cNvPr>
            <p:cNvSpPr/>
            <p:nvPr/>
          </p:nvSpPr>
          <p:spPr>
            <a:xfrm>
              <a:off x="4789296" y="2294680"/>
              <a:ext cx="168267" cy="172069"/>
            </a:xfrm>
            <a:custGeom>
              <a:avLst/>
              <a:gdLst/>
              <a:ahLst/>
              <a:cxnLst/>
              <a:rect l="l" t="t" r="r" b="b"/>
              <a:pathLst>
                <a:path w="5002" h="5002" extrusionOk="0">
                  <a:moveTo>
                    <a:pt x="2501" y="1215"/>
                  </a:moveTo>
                  <a:cubicBezTo>
                    <a:pt x="3216" y="1215"/>
                    <a:pt x="3811" y="1787"/>
                    <a:pt x="3811" y="2501"/>
                  </a:cubicBezTo>
                  <a:cubicBezTo>
                    <a:pt x="3811" y="3240"/>
                    <a:pt x="3216" y="3811"/>
                    <a:pt x="2501" y="3811"/>
                  </a:cubicBezTo>
                  <a:cubicBezTo>
                    <a:pt x="1787" y="3811"/>
                    <a:pt x="1215" y="3216"/>
                    <a:pt x="1215" y="2501"/>
                  </a:cubicBezTo>
                  <a:cubicBezTo>
                    <a:pt x="1215" y="1787"/>
                    <a:pt x="1787" y="1215"/>
                    <a:pt x="2501" y="1215"/>
                  </a:cubicBezTo>
                  <a:close/>
                  <a:moveTo>
                    <a:pt x="4692" y="2668"/>
                  </a:moveTo>
                  <a:cubicBezTo>
                    <a:pt x="4668" y="3121"/>
                    <a:pt x="4502" y="3549"/>
                    <a:pt x="4216" y="3883"/>
                  </a:cubicBezTo>
                  <a:lnTo>
                    <a:pt x="3787" y="3454"/>
                  </a:lnTo>
                  <a:cubicBezTo>
                    <a:pt x="3954" y="3216"/>
                    <a:pt x="4073" y="2954"/>
                    <a:pt x="4097" y="2668"/>
                  </a:cubicBezTo>
                  <a:close/>
                  <a:moveTo>
                    <a:pt x="2358" y="311"/>
                  </a:moveTo>
                  <a:lnTo>
                    <a:pt x="2358" y="930"/>
                  </a:lnTo>
                  <a:cubicBezTo>
                    <a:pt x="1549" y="1001"/>
                    <a:pt x="906" y="1692"/>
                    <a:pt x="906" y="2501"/>
                  </a:cubicBezTo>
                  <a:cubicBezTo>
                    <a:pt x="906" y="3383"/>
                    <a:pt x="1620" y="4097"/>
                    <a:pt x="2501" y="4097"/>
                  </a:cubicBezTo>
                  <a:cubicBezTo>
                    <a:pt x="2930" y="4097"/>
                    <a:pt x="3311" y="3954"/>
                    <a:pt x="3597" y="3668"/>
                  </a:cubicBezTo>
                  <a:cubicBezTo>
                    <a:pt x="3740" y="3811"/>
                    <a:pt x="3883" y="3954"/>
                    <a:pt x="4025" y="4097"/>
                  </a:cubicBezTo>
                  <a:cubicBezTo>
                    <a:pt x="3644" y="4478"/>
                    <a:pt x="3097" y="4716"/>
                    <a:pt x="2501" y="4716"/>
                  </a:cubicBezTo>
                  <a:cubicBezTo>
                    <a:pt x="1287" y="4716"/>
                    <a:pt x="310" y="3716"/>
                    <a:pt x="310" y="2501"/>
                  </a:cubicBezTo>
                  <a:cubicBezTo>
                    <a:pt x="310" y="1335"/>
                    <a:pt x="1215" y="382"/>
                    <a:pt x="2358" y="311"/>
                  </a:cubicBezTo>
                  <a:close/>
                  <a:moveTo>
                    <a:pt x="2501" y="1"/>
                  </a:moveTo>
                  <a:cubicBezTo>
                    <a:pt x="1120" y="1"/>
                    <a:pt x="1" y="1144"/>
                    <a:pt x="1" y="2501"/>
                  </a:cubicBezTo>
                  <a:cubicBezTo>
                    <a:pt x="1" y="3883"/>
                    <a:pt x="1120" y="5002"/>
                    <a:pt x="2501" y="5002"/>
                  </a:cubicBezTo>
                  <a:cubicBezTo>
                    <a:pt x="3883" y="5002"/>
                    <a:pt x="5002" y="3883"/>
                    <a:pt x="5002" y="2501"/>
                  </a:cubicBezTo>
                  <a:cubicBezTo>
                    <a:pt x="5002" y="1978"/>
                    <a:pt x="4835" y="1477"/>
                    <a:pt x="4526" y="1049"/>
                  </a:cubicBezTo>
                  <a:cubicBezTo>
                    <a:pt x="4499" y="1009"/>
                    <a:pt x="4459" y="992"/>
                    <a:pt x="4415" y="992"/>
                  </a:cubicBezTo>
                  <a:cubicBezTo>
                    <a:pt x="4380" y="992"/>
                    <a:pt x="4343" y="1004"/>
                    <a:pt x="4311" y="1025"/>
                  </a:cubicBezTo>
                  <a:cubicBezTo>
                    <a:pt x="4264" y="1073"/>
                    <a:pt x="4240" y="1144"/>
                    <a:pt x="4287" y="1215"/>
                  </a:cubicBezTo>
                  <a:cubicBezTo>
                    <a:pt x="4526" y="1549"/>
                    <a:pt x="4668" y="1954"/>
                    <a:pt x="4692" y="2359"/>
                  </a:cubicBezTo>
                  <a:lnTo>
                    <a:pt x="4097" y="2359"/>
                  </a:lnTo>
                  <a:cubicBezTo>
                    <a:pt x="4025" y="1597"/>
                    <a:pt x="3406" y="1001"/>
                    <a:pt x="2644" y="930"/>
                  </a:cubicBezTo>
                  <a:lnTo>
                    <a:pt x="2644" y="311"/>
                  </a:lnTo>
                  <a:cubicBezTo>
                    <a:pt x="3097" y="334"/>
                    <a:pt x="3501" y="501"/>
                    <a:pt x="3859" y="787"/>
                  </a:cubicBezTo>
                  <a:cubicBezTo>
                    <a:pt x="3886" y="805"/>
                    <a:pt x="3917" y="813"/>
                    <a:pt x="3947" y="813"/>
                  </a:cubicBezTo>
                  <a:cubicBezTo>
                    <a:pt x="3996" y="813"/>
                    <a:pt x="4044" y="792"/>
                    <a:pt x="4073" y="763"/>
                  </a:cubicBezTo>
                  <a:cubicBezTo>
                    <a:pt x="4121" y="692"/>
                    <a:pt x="4121" y="596"/>
                    <a:pt x="4049" y="549"/>
                  </a:cubicBezTo>
                  <a:cubicBezTo>
                    <a:pt x="3597" y="191"/>
                    <a:pt x="3073" y="1"/>
                    <a:pt x="2501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2814;p94">
              <a:extLst>
                <a:ext uri="{FF2B5EF4-FFF2-40B4-BE49-F238E27FC236}">
                  <a16:creationId xmlns:a16="http://schemas.microsoft.com/office/drawing/2014/main" id="{CC942708-1EED-4719-A7AB-15E25B610BA4}"/>
                </a:ext>
              </a:extLst>
            </p:cNvPr>
            <p:cNvSpPr/>
            <p:nvPr/>
          </p:nvSpPr>
          <p:spPr>
            <a:xfrm>
              <a:off x="4794107" y="2453402"/>
              <a:ext cx="24086" cy="17475"/>
            </a:xfrm>
            <a:custGeom>
              <a:avLst/>
              <a:gdLst/>
              <a:ahLst/>
              <a:cxnLst/>
              <a:rect l="l" t="t" r="r" b="b"/>
              <a:pathLst>
                <a:path w="716" h="508" extrusionOk="0">
                  <a:moveTo>
                    <a:pt x="167" y="1"/>
                  </a:moveTo>
                  <a:cubicBezTo>
                    <a:pt x="132" y="1"/>
                    <a:pt x="96" y="19"/>
                    <a:pt x="72" y="55"/>
                  </a:cubicBezTo>
                  <a:cubicBezTo>
                    <a:pt x="1" y="102"/>
                    <a:pt x="1" y="197"/>
                    <a:pt x="72" y="245"/>
                  </a:cubicBezTo>
                  <a:lnTo>
                    <a:pt x="263" y="459"/>
                  </a:lnTo>
                  <a:cubicBezTo>
                    <a:pt x="286" y="483"/>
                    <a:pt x="334" y="507"/>
                    <a:pt x="358" y="507"/>
                  </a:cubicBezTo>
                  <a:cubicBezTo>
                    <a:pt x="405" y="507"/>
                    <a:pt x="429" y="483"/>
                    <a:pt x="477" y="459"/>
                  </a:cubicBezTo>
                  <a:lnTo>
                    <a:pt x="667" y="245"/>
                  </a:lnTo>
                  <a:cubicBezTo>
                    <a:pt x="715" y="197"/>
                    <a:pt x="715" y="102"/>
                    <a:pt x="667" y="55"/>
                  </a:cubicBezTo>
                  <a:cubicBezTo>
                    <a:pt x="632" y="19"/>
                    <a:pt x="590" y="1"/>
                    <a:pt x="551" y="1"/>
                  </a:cubicBezTo>
                  <a:cubicBezTo>
                    <a:pt x="513" y="1"/>
                    <a:pt x="477" y="19"/>
                    <a:pt x="453" y="55"/>
                  </a:cubicBezTo>
                  <a:lnTo>
                    <a:pt x="358" y="150"/>
                  </a:lnTo>
                  <a:lnTo>
                    <a:pt x="263" y="55"/>
                  </a:lnTo>
                  <a:cubicBezTo>
                    <a:pt x="239" y="19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2815;p94">
              <a:extLst>
                <a:ext uri="{FF2B5EF4-FFF2-40B4-BE49-F238E27FC236}">
                  <a16:creationId xmlns:a16="http://schemas.microsoft.com/office/drawing/2014/main" id="{75757593-004B-4B1D-8138-0CAB416ECD5D}"/>
                </a:ext>
              </a:extLst>
            </p:cNvPr>
            <p:cNvSpPr/>
            <p:nvPr/>
          </p:nvSpPr>
          <p:spPr>
            <a:xfrm>
              <a:off x="4883051" y="2382744"/>
              <a:ext cx="24053" cy="16856"/>
            </a:xfrm>
            <a:custGeom>
              <a:avLst/>
              <a:gdLst/>
              <a:ahLst/>
              <a:cxnLst/>
              <a:rect l="l" t="t" r="r" b="b"/>
              <a:pathLst>
                <a:path w="715" h="490" extrusionOk="0">
                  <a:moveTo>
                    <a:pt x="164" y="1"/>
                  </a:moveTo>
                  <a:cubicBezTo>
                    <a:pt x="125" y="1"/>
                    <a:pt x="83" y="13"/>
                    <a:pt x="48" y="37"/>
                  </a:cubicBezTo>
                  <a:cubicBezTo>
                    <a:pt x="0" y="84"/>
                    <a:pt x="0" y="180"/>
                    <a:pt x="48" y="251"/>
                  </a:cubicBezTo>
                  <a:lnTo>
                    <a:pt x="238" y="442"/>
                  </a:lnTo>
                  <a:cubicBezTo>
                    <a:pt x="286" y="465"/>
                    <a:pt x="310" y="489"/>
                    <a:pt x="357" y="489"/>
                  </a:cubicBezTo>
                  <a:cubicBezTo>
                    <a:pt x="381" y="489"/>
                    <a:pt x="429" y="465"/>
                    <a:pt x="453" y="442"/>
                  </a:cubicBezTo>
                  <a:lnTo>
                    <a:pt x="667" y="251"/>
                  </a:lnTo>
                  <a:cubicBezTo>
                    <a:pt x="714" y="180"/>
                    <a:pt x="714" y="84"/>
                    <a:pt x="667" y="37"/>
                  </a:cubicBezTo>
                  <a:cubicBezTo>
                    <a:pt x="631" y="13"/>
                    <a:pt x="589" y="1"/>
                    <a:pt x="551" y="1"/>
                  </a:cubicBezTo>
                  <a:cubicBezTo>
                    <a:pt x="512" y="1"/>
                    <a:pt x="476" y="13"/>
                    <a:pt x="453" y="37"/>
                  </a:cubicBezTo>
                  <a:lnTo>
                    <a:pt x="357" y="132"/>
                  </a:lnTo>
                  <a:lnTo>
                    <a:pt x="262" y="37"/>
                  </a:lnTo>
                  <a:cubicBezTo>
                    <a:pt x="238" y="13"/>
                    <a:pt x="202" y="1"/>
                    <a:pt x="164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2816;p94">
              <a:extLst>
                <a:ext uri="{FF2B5EF4-FFF2-40B4-BE49-F238E27FC236}">
                  <a16:creationId xmlns:a16="http://schemas.microsoft.com/office/drawing/2014/main" id="{E064EA9E-2DFD-4EA3-B711-1609C3E46F7B}"/>
                </a:ext>
              </a:extLst>
            </p:cNvPr>
            <p:cNvSpPr/>
            <p:nvPr/>
          </p:nvSpPr>
          <p:spPr>
            <a:xfrm>
              <a:off x="4935899" y="2304106"/>
              <a:ext cx="24086" cy="16856"/>
            </a:xfrm>
            <a:custGeom>
              <a:avLst/>
              <a:gdLst/>
              <a:ahLst/>
              <a:cxnLst/>
              <a:rect l="l" t="t" r="r" b="b"/>
              <a:pathLst>
                <a:path w="716" h="490" extrusionOk="0">
                  <a:moveTo>
                    <a:pt x="168" y="1"/>
                  </a:moveTo>
                  <a:cubicBezTo>
                    <a:pt x="132" y="1"/>
                    <a:pt x="96" y="13"/>
                    <a:pt x="72" y="37"/>
                  </a:cubicBezTo>
                  <a:cubicBezTo>
                    <a:pt x="1" y="84"/>
                    <a:pt x="1" y="179"/>
                    <a:pt x="72" y="251"/>
                  </a:cubicBezTo>
                  <a:lnTo>
                    <a:pt x="263" y="441"/>
                  </a:lnTo>
                  <a:cubicBezTo>
                    <a:pt x="287" y="465"/>
                    <a:pt x="310" y="489"/>
                    <a:pt x="358" y="489"/>
                  </a:cubicBezTo>
                  <a:cubicBezTo>
                    <a:pt x="406" y="489"/>
                    <a:pt x="429" y="465"/>
                    <a:pt x="453" y="441"/>
                  </a:cubicBezTo>
                  <a:lnTo>
                    <a:pt x="668" y="251"/>
                  </a:lnTo>
                  <a:cubicBezTo>
                    <a:pt x="715" y="179"/>
                    <a:pt x="715" y="84"/>
                    <a:pt x="668" y="37"/>
                  </a:cubicBezTo>
                  <a:cubicBezTo>
                    <a:pt x="632" y="13"/>
                    <a:pt x="590" y="1"/>
                    <a:pt x="552" y="1"/>
                  </a:cubicBezTo>
                  <a:cubicBezTo>
                    <a:pt x="513" y="1"/>
                    <a:pt x="477" y="13"/>
                    <a:pt x="453" y="37"/>
                  </a:cubicBezTo>
                  <a:lnTo>
                    <a:pt x="358" y="132"/>
                  </a:lnTo>
                  <a:lnTo>
                    <a:pt x="263" y="37"/>
                  </a:lnTo>
                  <a:cubicBezTo>
                    <a:pt x="239" y="13"/>
                    <a:pt x="203" y="1"/>
                    <a:pt x="168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" name="Прямоугольник с одним усеченным углом 17">
            <a:extLst>
              <a:ext uri="{FF2B5EF4-FFF2-40B4-BE49-F238E27FC236}">
                <a16:creationId xmlns:a16="http://schemas.microsoft.com/office/drawing/2014/main" id="{4E66C5A3-A3C5-30B4-C393-E9B38DD05805}"/>
              </a:ext>
            </a:extLst>
          </p:cNvPr>
          <p:cNvSpPr/>
          <p:nvPr/>
        </p:nvSpPr>
        <p:spPr>
          <a:xfrm>
            <a:off x="9217741" y="1396603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345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B5BF775E-0B98-4049-960F-8EBD184F19A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7" b="2077"/>
          <a:stretch/>
        </p:blipFill>
        <p:spPr>
          <a:xfrm>
            <a:off x="5009872" y="1235915"/>
            <a:ext cx="2172255" cy="4602697"/>
          </a:xfrm>
          <a:prstGeom prst="roundRect">
            <a:avLst>
              <a:gd name="adj" fmla="val 12294"/>
            </a:avLst>
          </a:prstGeo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ED043264-47A7-41A8-BD39-44764904AB3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>
                <a:solidFill>
                  <a:schemeClr val="bg1"/>
                </a:solidFill>
              </a:rPr>
              <a:t>Доступен через </a:t>
            </a:r>
            <a:r>
              <a:rPr lang="en-US" b="0" dirty="0">
                <a:solidFill>
                  <a:schemeClr val="bg1"/>
                </a:solidFill>
              </a:rPr>
              <a:t>Telegram</a:t>
            </a:r>
            <a:endParaRPr lang="ru-RU" b="0" dirty="0">
              <a:solidFill>
                <a:schemeClr val="bg1"/>
              </a:solidFill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5760666-5FA0-4D8C-AB12-AC2144A466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   На любом устройстве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7A4149DD-AEA5-4B34-B1C7-7F98E296C6A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>
                <a:solidFill>
                  <a:schemeClr val="bg1"/>
                </a:solidFill>
              </a:rPr>
              <a:t>Решает аналитические задачи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F0E3C014-67F9-4CD2-9DAD-DD9229F6DBC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267423"/>
            <a:ext cx="3812931" cy="1043992"/>
          </a:xfrm>
        </p:spPr>
        <p:txBody>
          <a:bodyPr/>
          <a:lstStyle/>
          <a:p>
            <a:pPr marL="85725" indent="0">
              <a:buNone/>
            </a:pPr>
            <a:r>
              <a:rPr lang="ru-RU" dirty="0"/>
              <a:t>Визуализация и расчеты – аналитика по остаткам и прогноз потребности, определяет регулярные закупки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0C941A72-EFAF-44F7-BEB7-6AB833109C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>
                <a:solidFill>
                  <a:schemeClr val="bg1"/>
                </a:solidFill>
              </a:rPr>
              <a:t>Поддерживает авторизацию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455AC49-3B10-4E7B-8E60-B114266B10E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marL="179388" indent="0">
              <a:buNone/>
            </a:pPr>
            <a:r>
              <a:rPr lang="ru-RU" dirty="0"/>
              <a:t>Есть роли администратора и обычного пользователя. Новых пользователей от организаций может заводить только администратор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BBBC9E7C-9583-4A41-9E75-CEE9530DD86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>
                <a:solidFill>
                  <a:schemeClr val="bg1"/>
                </a:solidFill>
              </a:rPr>
              <a:t>Помогает формировать закупки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BA3A59F4-773A-4619-B45C-1B0EA46D9BB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513029"/>
            <a:ext cx="3812931" cy="1021702"/>
          </a:xfrm>
        </p:spPr>
        <p:txBody>
          <a:bodyPr/>
          <a:lstStyle/>
          <a:p>
            <a:pPr marL="85725" indent="0">
              <a:buNone/>
            </a:pPr>
            <a:r>
              <a:rPr lang="ru-RU" dirty="0"/>
              <a:t>Проверяет каждый товар в процедуре на возможные ограничения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6E5E9DC6-5E57-44A8-85F3-856A2FA08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Знакомьтесь, </a:t>
            </a:r>
            <a:r>
              <a:rPr lang="en-US" dirty="0" err="1">
                <a:latin typeface="+mn-lt"/>
              </a:rPr>
              <a:t>KhazirKasherBot</a:t>
            </a:r>
            <a:endParaRPr lang="ru-RU" dirty="0">
              <a:latin typeface="+mn-lt"/>
            </a:endParaRP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3FE28FC6-A9E9-4F9B-8446-38D1CD450EF8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6A4EDC46-4F2C-4275-9CDC-2BD481E430A8}"/>
              </a:ext>
            </a:extLst>
          </p:cNvPr>
          <p:cNvGrpSpPr/>
          <p:nvPr/>
        </p:nvGrpSpPr>
        <p:grpSpPr>
          <a:xfrm>
            <a:off x="4951937" y="1208819"/>
            <a:ext cx="2268386" cy="4662886"/>
            <a:chOff x="5193506" y="1574276"/>
            <a:chExt cx="1802607" cy="3705431"/>
          </a:xfrm>
        </p:grpSpPr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CADC314F-9F19-4FEA-97AD-07F26F51B620}"/>
                </a:ext>
              </a:extLst>
            </p:cNvPr>
            <p:cNvSpPr/>
            <p:nvPr/>
          </p:nvSpPr>
          <p:spPr>
            <a:xfrm>
              <a:off x="5210727" y="157427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376E7FEE-0EB1-4746-9DDD-1684A7001A8E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A8C3F5C7-7636-41A4-BA80-3491804B8786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811CD315-417D-43F3-86F1-90773170876F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: фигура 17">
              <a:extLst>
                <a:ext uri="{FF2B5EF4-FFF2-40B4-BE49-F238E27FC236}">
                  <a16:creationId xmlns:a16="http://schemas.microsoft.com/office/drawing/2014/main" id="{2BB8CDF7-2F1E-4B42-A7CD-D11EC8EDA406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68B6A556-7D40-478D-84FB-4EF0FC7DA59F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12827976-DC27-4EAF-8E52-EBEFEC7E0761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6530F195-F566-483B-94CE-768CC428E39B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id="{18CA254A-9E3B-4352-82B2-BA84B9F413EC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: фигура 22">
              <a:extLst>
                <a:ext uri="{FF2B5EF4-FFF2-40B4-BE49-F238E27FC236}">
                  <a16:creationId xmlns:a16="http://schemas.microsoft.com/office/drawing/2014/main" id="{04273616-0536-4E9E-A4BE-5D7114D4C4E6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24" name="Полилиния: фигура 23">
              <a:extLst>
                <a:ext uri="{FF2B5EF4-FFF2-40B4-BE49-F238E27FC236}">
                  <a16:creationId xmlns:a16="http://schemas.microsoft.com/office/drawing/2014/main" id="{81AF835D-BC32-4CF6-9D53-BC9BE3935788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id="{668C5EB7-3AC0-4913-B7E5-76B46FFF714C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: фигура 25">
              <a:extLst>
                <a:ext uri="{FF2B5EF4-FFF2-40B4-BE49-F238E27FC236}">
                  <a16:creationId xmlns:a16="http://schemas.microsoft.com/office/drawing/2014/main" id="{18FAB6AC-0AD1-4123-96B1-6FDD727A66D6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: фигура 26">
              <a:extLst>
                <a:ext uri="{FF2B5EF4-FFF2-40B4-BE49-F238E27FC236}">
                  <a16:creationId xmlns:a16="http://schemas.microsoft.com/office/drawing/2014/main" id="{E0079DE2-1327-4F2F-A9D1-235DB5B2BB66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: фигура 27">
              <a:extLst>
                <a:ext uri="{FF2B5EF4-FFF2-40B4-BE49-F238E27FC236}">
                  <a16:creationId xmlns:a16="http://schemas.microsoft.com/office/drawing/2014/main" id="{8563A0D3-DD5F-48FE-8A05-4C2D704CE07C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: фигура 28">
              <a:extLst>
                <a:ext uri="{FF2B5EF4-FFF2-40B4-BE49-F238E27FC236}">
                  <a16:creationId xmlns:a16="http://schemas.microsoft.com/office/drawing/2014/main" id="{8452619C-3E15-4DC5-AB4B-6C88B9322F63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" name="Полилиния: фигура 29">
              <a:extLst>
                <a:ext uri="{FF2B5EF4-FFF2-40B4-BE49-F238E27FC236}">
                  <a16:creationId xmlns:a16="http://schemas.microsoft.com/office/drawing/2014/main" id="{824479CF-8277-41BF-A7D4-9E38E5D3A492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" name="Полилиния: фигура 30">
              <a:extLst>
                <a:ext uri="{FF2B5EF4-FFF2-40B4-BE49-F238E27FC236}">
                  <a16:creationId xmlns:a16="http://schemas.microsoft.com/office/drawing/2014/main" id="{0B62DAC2-F1F4-4ECF-851D-BEC23148FE5D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: фигура 31">
              <a:extLst>
                <a:ext uri="{FF2B5EF4-FFF2-40B4-BE49-F238E27FC236}">
                  <a16:creationId xmlns:a16="http://schemas.microsoft.com/office/drawing/2014/main" id="{45311E48-AC2A-4A80-A65A-D356CC01C1AC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33" name="Рисунок 32">
              <a:extLst>
                <a:ext uri="{FF2B5EF4-FFF2-40B4-BE49-F238E27FC236}">
                  <a16:creationId xmlns:a16="http://schemas.microsoft.com/office/drawing/2014/main" id="{104AE29B-276D-4F69-9E54-6CBD0BE75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34" name="Полилиния: фигура 33">
              <a:extLst>
                <a:ext uri="{FF2B5EF4-FFF2-40B4-BE49-F238E27FC236}">
                  <a16:creationId xmlns:a16="http://schemas.microsoft.com/office/drawing/2014/main" id="{4FAE68B0-E6D3-4A99-8C27-FF0701E8FAD5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: фигура 34">
              <a:extLst>
                <a:ext uri="{FF2B5EF4-FFF2-40B4-BE49-F238E27FC236}">
                  <a16:creationId xmlns:a16="http://schemas.microsoft.com/office/drawing/2014/main" id="{81A0CB6C-0D74-4877-B97D-73B7D6B320F5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id="{7237E626-D311-4B83-8DBA-12DC3F813C32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id="{F61B8E82-D4DC-41E9-B74B-4125D6F227F0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540647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7B2644E-79BD-4381-82AA-FF0F935BE04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3" b="2353"/>
          <a:stretch>
            <a:fillRect/>
          </a:stretch>
        </p:blipFill>
        <p:spPr>
          <a:xfrm>
            <a:off x="1044575" y="1033463"/>
            <a:ext cx="1727200" cy="3657600"/>
          </a:xfrm>
          <a:noFill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E03C6E3-B445-4F1D-8106-6D04097B245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9" b="2309"/>
          <a:stretch>
            <a:fillRect/>
          </a:stretch>
        </p:blipFill>
        <p:spPr>
          <a:xfrm>
            <a:off x="3770313" y="1033463"/>
            <a:ext cx="1725612" cy="3657600"/>
          </a:xfrm>
          <a:noFill/>
          <a:ln>
            <a:noFill/>
          </a:ln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6531319-23C7-4013-8A6C-A0E7469B7BE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9" b="2309"/>
          <a:stretch>
            <a:fillRect/>
          </a:stretch>
        </p:blipFill>
        <p:spPr>
          <a:xfrm>
            <a:off x="6753225" y="1038225"/>
            <a:ext cx="1725613" cy="3657600"/>
          </a:xfrm>
          <a:noFill/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B232DB5-78CD-4640-965D-ED42A547390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9" b="2309"/>
          <a:stretch>
            <a:fillRect/>
          </a:stretch>
        </p:blipFill>
        <p:spPr>
          <a:xfrm>
            <a:off x="9621838" y="1014413"/>
            <a:ext cx="1725612" cy="3657600"/>
          </a:xfrm>
          <a:noFill/>
        </p:spPr>
      </p:pic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A7D045A-A8EF-4758-822A-D4C79AEC5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E888D882-21EA-4859-AD0B-F83535D5711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1224" y="4929435"/>
            <a:ext cx="1859985" cy="1271340"/>
          </a:xfrm>
        </p:spPr>
        <p:txBody>
          <a:bodyPr/>
          <a:lstStyle/>
          <a:p>
            <a:r>
              <a:rPr lang="ru-RU" dirty="0">
                <a:latin typeface="+mj-lt"/>
              </a:rPr>
              <a:t>Поиск товаров по названию</a:t>
            </a:r>
          </a:p>
          <a:p>
            <a:endParaRPr lang="ru-RU" dirty="0">
              <a:latin typeface="+mj-lt"/>
            </a:endParaRP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4512A82-0FB0-43DF-93BA-4AAE010B0E7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Аналитика по складским остаткам</a:t>
            </a:r>
          </a:p>
          <a:p>
            <a:pPr marL="179388" indent="0">
              <a:buNone/>
            </a:pPr>
            <a:r>
              <a:rPr lang="ru-RU" sz="1400" dirty="0">
                <a:latin typeface="+mj-lt"/>
              </a:rPr>
              <a:t>По выбранному названию</a:t>
            </a:r>
          </a:p>
          <a:p>
            <a:pPr marL="0" indent="0">
              <a:buNone/>
            </a:pPr>
            <a:endParaRPr lang="ru-RU" dirty="0">
              <a:latin typeface="+mj-lt"/>
            </a:endParaRP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F3FD380F-869A-4817-B010-68C40DCD76C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Прогноз потребности</a:t>
            </a:r>
          </a:p>
          <a:p>
            <a:pPr marL="179388" indent="0">
              <a:buNone/>
              <a:tabLst>
                <a:tab pos="179388" algn="l"/>
              </a:tabLst>
            </a:pPr>
            <a:r>
              <a:rPr lang="ru-RU" sz="1600" dirty="0">
                <a:latin typeface="+mj-lt"/>
              </a:rPr>
              <a:t>По выбранному названию</a:t>
            </a:r>
          </a:p>
          <a:p>
            <a:endParaRPr lang="ru-RU" dirty="0">
              <a:latin typeface="+mj-lt"/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B78F308C-1886-4E54-A21C-8947C5BAC39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657459" y="4929435"/>
            <a:ext cx="2198324" cy="1271340"/>
          </a:xfrm>
        </p:spPr>
        <p:txBody>
          <a:bodyPr/>
          <a:lstStyle/>
          <a:p>
            <a:r>
              <a:rPr lang="ru-RU" dirty="0">
                <a:latin typeface="+mj-lt"/>
              </a:rPr>
              <a:t>Формирование </a:t>
            </a:r>
            <a:r>
              <a:rPr lang="en-US" dirty="0">
                <a:latin typeface="+mj-lt"/>
              </a:rPr>
              <a:t>json-</a:t>
            </a:r>
            <a:r>
              <a:rPr lang="ru-RU" dirty="0">
                <a:latin typeface="+mj-lt"/>
              </a:rPr>
              <a:t>файла </a:t>
            </a:r>
          </a:p>
          <a:p>
            <a:endParaRPr lang="ru-RU" dirty="0">
              <a:latin typeface="+mj-lt"/>
            </a:endParaRPr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CB4C6CDC-BDA3-4BEA-B6D2-232205DB6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умеет </a:t>
            </a:r>
            <a:r>
              <a:rPr lang="ru-RU" dirty="0" err="1"/>
              <a:t>телеграм</a:t>
            </a:r>
            <a:r>
              <a:rPr lang="ru-RU" dirty="0"/>
              <a:t>-бот</a:t>
            </a:r>
          </a:p>
        </p:txBody>
      </p:sp>
      <p:grpSp>
        <p:nvGrpSpPr>
          <p:cNvPr id="122" name="Группа 121">
            <a:extLst>
              <a:ext uri="{FF2B5EF4-FFF2-40B4-BE49-F238E27FC236}">
                <a16:creationId xmlns:a16="http://schemas.microsoft.com/office/drawing/2014/main" id="{31250022-45D9-F12D-3C47-EF28765F4C31}"/>
              </a:ext>
            </a:extLst>
          </p:cNvPr>
          <p:cNvGrpSpPr/>
          <p:nvPr/>
        </p:nvGrpSpPr>
        <p:grpSpPr>
          <a:xfrm>
            <a:off x="997191" y="990797"/>
            <a:ext cx="1821822" cy="3745203"/>
            <a:chOff x="5193506" y="1574006"/>
            <a:chExt cx="1802607" cy="3705701"/>
          </a:xfrm>
        </p:grpSpPr>
        <p:sp>
          <p:nvSpPr>
            <p:cNvPr id="123" name="Полилиния: фигура 13">
              <a:extLst>
                <a:ext uri="{FF2B5EF4-FFF2-40B4-BE49-F238E27FC236}">
                  <a16:creationId xmlns:a16="http://schemas.microsoft.com/office/drawing/2014/main" id="{24AEA150-DD4F-B078-FF83-FEE03143696E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4" name="Полилиния: фигура 14">
              <a:extLst>
                <a:ext uri="{FF2B5EF4-FFF2-40B4-BE49-F238E27FC236}">
                  <a16:creationId xmlns:a16="http://schemas.microsoft.com/office/drawing/2014/main" id="{99E94FA1-5BB5-0D58-4BBD-DE5C76358423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5" name="Полилиния: фигура 15">
              <a:extLst>
                <a:ext uri="{FF2B5EF4-FFF2-40B4-BE49-F238E27FC236}">
                  <a16:creationId xmlns:a16="http://schemas.microsoft.com/office/drawing/2014/main" id="{EC571396-05D0-35C1-5295-C7D257F4D92F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" name="Полилиния: фигура 16">
              <a:extLst>
                <a:ext uri="{FF2B5EF4-FFF2-40B4-BE49-F238E27FC236}">
                  <a16:creationId xmlns:a16="http://schemas.microsoft.com/office/drawing/2014/main" id="{9B732ADF-E9DA-13D4-42DD-BC54854010DA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" name="Полилиния: фигура 17">
              <a:extLst>
                <a:ext uri="{FF2B5EF4-FFF2-40B4-BE49-F238E27FC236}">
                  <a16:creationId xmlns:a16="http://schemas.microsoft.com/office/drawing/2014/main" id="{0678F81A-528D-A550-D258-6BBE42EEC68D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" name="Полилиния: фигура 18">
              <a:extLst>
                <a:ext uri="{FF2B5EF4-FFF2-40B4-BE49-F238E27FC236}">
                  <a16:creationId xmlns:a16="http://schemas.microsoft.com/office/drawing/2014/main" id="{25414295-E7C9-1A32-CA87-C03CF520D7C8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" name="Полилиния: фигура 19">
              <a:extLst>
                <a:ext uri="{FF2B5EF4-FFF2-40B4-BE49-F238E27FC236}">
                  <a16:creationId xmlns:a16="http://schemas.microsoft.com/office/drawing/2014/main" id="{E8A820F9-852B-9D6F-4958-7115D82B7838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" name="Полилиния: фигура 20">
              <a:extLst>
                <a:ext uri="{FF2B5EF4-FFF2-40B4-BE49-F238E27FC236}">
                  <a16:creationId xmlns:a16="http://schemas.microsoft.com/office/drawing/2014/main" id="{A1CF9CF3-386D-EAF7-4826-6711831475A0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" name="Полилиния: фигура 21">
              <a:extLst>
                <a:ext uri="{FF2B5EF4-FFF2-40B4-BE49-F238E27FC236}">
                  <a16:creationId xmlns:a16="http://schemas.microsoft.com/office/drawing/2014/main" id="{96508A4E-34F4-C72C-8A4A-3D35D6C3DB38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" name="Полилиния: фигура 22">
              <a:extLst>
                <a:ext uri="{FF2B5EF4-FFF2-40B4-BE49-F238E27FC236}">
                  <a16:creationId xmlns:a16="http://schemas.microsoft.com/office/drawing/2014/main" id="{51EB21C3-71D0-415B-6856-697384359B8F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" name="Полилиния: фигура 23">
              <a:extLst>
                <a:ext uri="{FF2B5EF4-FFF2-40B4-BE49-F238E27FC236}">
                  <a16:creationId xmlns:a16="http://schemas.microsoft.com/office/drawing/2014/main" id="{0466A1BA-47FF-C618-565D-0CBFDCEEC700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" name="Полилиния: фигура 24">
              <a:extLst>
                <a:ext uri="{FF2B5EF4-FFF2-40B4-BE49-F238E27FC236}">
                  <a16:creationId xmlns:a16="http://schemas.microsoft.com/office/drawing/2014/main" id="{75E55049-DE9B-98AC-BB13-FCA1570B68F3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" name="Полилиния: фигура 25">
              <a:extLst>
                <a:ext uri="{FF2B5EF4-FFF2-40B4-BE49-F238E27FC236}">
                  <a16:creationId xmlns:a16="http://schemas.microsoft.com/office/drawing/2014/main" id="{CF905F48-77CA-03E7-97ED-1F92F9A828BD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" name="Полилиния: фигура 26">
              <a:extLst>
                <a:ext uri="{FF2B5EF4-FFF2-40B4-BE49-F238E27FC236}">
                  <a16:creationId xmlns:a16="http://schemas.microsoft.com/office/drawing/2014/main" id="{CEBF0B75-055D-4965-772F-47AD1E433B65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" name="Полилиния: фигура 27">
              <a:extLst>
                <a:ext uri="{FF2B5EF4-FFF2-40B4-BE49-F238E27FC236}">
                  <a16:creationId xmlns:a16="http://schemas.microsoft.com/office/drawing/2014/main" id="{F00C9732-1E60-E852-DA70-EE392525EF29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" name="Полилиния: фигура 28">
              <a:extLst>
                <a:ext uri="{FF2B5EF4-FFF2-40B4-BE49-F238E27FC236}">
                  <a16:creationId xmlns:a16="http://schemas.microsoft.com/office/drawing/2014/main" id="{5AFC5E81-BD49-8854-AE72-7FFF0DE9D257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" name="Полилиния: фигура 29">
              <a:extLst>
                <a:ext uri="{FF2B5EF4-FFF2-40B4-BE49-F238E27FC236}">
                  <a16:creationId xmlns:a16="http://schemas.microsoft.com/office/drawing/2014/main" id="{476EA956-DA6E-38F4-E41E-39CD4275DD9C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" name="Полилиния: фигура 30">
              <a:extLst>
                <a:ext uri="{FF2B5EF4-FFF2-40B4-BE49-F238E27FC236}">
                  <a16:creationId xmlns:a16="http://schemas.microsoft.com/office/drawing/2014/main" id="{38BA4330-968A-CD08-C32A-1AB62BA4060E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" name="Полилиния: фигура 31">
              <a:extLst>
                <a:ext uri="{FF2B5EF4-FFF2-40B4-BE49-F238E27FC236}">
                  <a16:creationId xmlns:a16="http://schemas.microsoft.com/office/drawing/2014/main" id="{139C8CA0-F4D9-106C-2539-EAC9FFE03A98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142" name="Рисунок 141">
              <a:extLst>
                <a:ext uri="{FF2B5EF4-FFF2-40B4-BE49-F238E27FC236}">
                  <a16:creationId xmlns:a16="http://schemas.microsoft.com/office/drawing/2014/main" id="{B710F069-E351-BE87-1018-2661A76A8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143" name="Полилиния: фигура 33">
              <a:extLst>
                <a:ext uri="{FF2B5EF4-FFF2-40B4-BE49-F238E27FC236}">
                  <a16:creationId xmlns:a16="http://schemas.microsoft.com/office/drawing/2014/main" id="{71E4939B-0E00-8909-8012-C8043D8DCAD7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" name="Полилиния: фигура 34">
              <a:extLst>
                <a:ext uri="{FF2B5EF4-FFF2-40B4-BE49-F238E27FC236}">
                  <a16:creationId xmlns:a16="http://schemas.microsoft.com/office/drawing/2014/main" id="{5C4DB02A-9E60-644A-BD04-122262EA9CF5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" name="Полилиния: фигура 35">
              <a:extLst>
                <a:ext uri="{FF2B5EF4-FFF2-40B4-BE49-F238E27FC236}">
                  <a16:creationId xmlns:a16="http://schemas.microsoft.com/office/drawing/2014/main" id="{A8C103F3-04F0-28A6-D985-85A41641334F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" name="Полилиния: фигура 36">
              <a:extLst>
                <a:ext uri="{FF2B5EF4-FFF2-40B4-BE49-F238E27FC236}">
                  <a16:creationId xmlns:a16="http://schemas.microsoft.com/office/drawing/2014/main" id="{672B7A39-41AC-BB07-5409-21F650DF0E89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47" name="Группа 146">
            <a:extLst>
              <a:ext uri="{FF2B5EF4-FFF2-40B4-BE49-F238E27FC236}">
                <a16:creationId xmlns:a16="http://schemas.microsoft.com/office/drawing/2014/main" id="{6F6876AF-B1D2-D1B1-91CC-C9E4B6B41445}"/>
              </a:ext>
            </a:extLst>
          </p:cNvPr>
          <p:cNvGrpSpPr/>
          <p:nvPr/>
        </p:nvGrpSpPr>
        <p:grpSpPr>
          <a:xfrm>
            <a:off x="3730724" y="990797"/>
            <a:ext cx="1821822" cy="3745203"/>
            <a:chOff x="5193506" y="1574006"/>
            <a:chExt cx="1802607" cy="3705701"/>
          </a:xfrm>
        </p:grpSpPr>
        <p:sp>
          <p:nvSpPr>
            <p:cNvPr id="148" name="Полилиния: фигура 13">
              <a:extLst>
                <a:ext uri="{FF2B5EF4-FFF2-40B4-BE49-F238E27FC236}">
                  <a16:creationId xmlns:a16="http://schemas.microsoft.com/office/drawing/2014/main" id="{E8AC8241-89F5-74DB-F469-C2BA9BE0C024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9" name="Полилиния: фигура 14">
              <a:extLst>
                <a:ext uri="{FF2B5EF4-FFF2-40B4-BE49-F238E27FC236}">
                  <a16:creationId xmlns:a16="http://schemas.microsoft.com/office/drawing/2014/main" id="{84434B8C-47C7-6BE9-D4B7-0B893BCC5BD5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0" name="Полилиния: фигура 15">
              <a:extLst>
                <a:ext uri="{FF2B5EF4-FFF2-40B4-BE49-F238E27FC236}">
                  <a16:creationId xmlns:a16="http://schemas.microsoft.com/office/drawing/2014/main" id="{5263283D-705A-5613-18ED-E80BDE52AFCA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" name="Полилиния: фигура 16">
              <a:extLst>
                <a:ext uri="{FF2B5EF4-FFF2-40B4-BE49-F238E27FC236}">
                  <a16:creationId xmlns:a16="http://schemas.microsoft.com/office/drawing/2014/main" id="{744D4512-D838-3AD8-499E-05E6B87490C1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" name="Полилиния: фигура 17">
              <a:extLst>
                <a:ext uri="{FF2B5EF4-FFF2-40B4-BE49-F238E27FC236}">
                  <a16:creationId xmlns:a16="http://schemas.microsoft.com/office/drawing/2014/main" id="{57B1D57F-7138-34E6-ADEF-6E34A735ABB4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" name="Полилиния: фигура 18">
              <a:extLst>
                <a:ext uri="{FF2B5EF4-FFF2-40B4-BE49-F238E27FC236}">
                  <a16:creationId xmlns:a16="http://schemas.microsoft.com/office/drawing/2014/main" id="{F820A8CD-CB50-CF85-631E-0D2ABB0DA0AE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" name="Полилиния: фигура 19">
              <a:extLst>
                <a:ext uri="{FF2B5EF4-FFF2-40B4-BE49-F238E27FC236}">
                  <a16:creationId xmlns:a16="http://schemas.microsoft.com/office/drawing/2014/main" id="{E04E2701-FE1E-5CC3-36AF-B4B9D29FD242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" name="Полилиния: фигура 20">
              <a:extLst>
                <a:ext uri="{FF2B5EF4-FFF2-40B4-BE49-F238E27FC236}">
                  <a16:creationId xmlns:a16="http://schemas.microsoft.com/office/drawing/2014/main" id="{8CD1AA2D-A392-D1E3-DF78-0AEA26501DA0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" name="Полилиния: фигура 21">
              <a:extLst>
                <a:ext uri="{FF2B5EF4-FFF2-40B4-BE49-F238E27FC236}">
                  <a16:creationId xmlns:a16="http://schemas.microsoft.com/office/drawing/2014/main" id="{2C59B60B-FC7B-96E9-43B4-E6248B35E7F8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" name="Полилиния: фигура 22">
              <a:extLst>
                <a:ext uri="{FF2B5EF4-FFF2-40B4-BE49-F238E27FC236}">
                  <a16:creationId xmlns:a16="http://schemas.microsoft.com/office/drawing/2014/main" id="{C1F8F87E-2226-19FB-7129-485EFF2952F3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" name="Полилиния: фигура 23">
              <a:extLst>
                <a:ext uri="{FF2B5EF4-FFF2-40B4-BE49-F238E27FC236}">
                  <a16:creationId xmlns:a16="http://schemas.microsoft.com/office/drawing/2014/main" id="{19CF104F-7F1A-9575-3974-58D1C393CB8C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" name="Полилиния: фигура 24">
              <a:extLst>
                <a:ext uri="{FF2B5EF4-FFF2-40B4-BE49-F238E27FC236}">
                  <a16:creationId xmlns:a16="http://schemas.microsoft.com/office/drawing/2014/main" id="{08D91672-4E5C-7BA4-1CE5-A30F3A8D8B90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" name="Полилиния: фигура 25">
              <a:extLst>
                <a:ext uri="{FF2B5EF4-FFF2-40B4-BE49-F238E27FC236}">
                  <a16:creationId xmlns:a16="http://schemas.microsoft.com/office/drawing/2014/main" id="{0E644CEA-C8F9-E939-4113-FFB9CC6A10CB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" name="Полилиния: фигура 26">
              <a:extLst>
                <a:ext uri="{FF2B5EF4-FFF2-40B4-BE49-F238E27FC236}">
                  <a16:creationId xmlns:a16="http://schemas.microsoft.com/office/drawing/2014/main" id="{A9463AC2-3CBD-AD7F-C2FC-3E6B8898F615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" name="Полилиния: фигура 27">
              <a:extLst>
                <a:ext uri="{FF2B5EF4-FFF2-40B4-BE49-F238E27FC236}">
                  <a16:creationId xmlns:a16="http://schemas.microsoft.com/office/drawing/2014/main" id="{A0B742DC-234C-DFDF-1731-F5483C135F77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" name="Полилиния: фигура 28">
              <a:extLst>
                <a:ext uri="{FF2B5EF4-FFF2-40B4-BE49-F238E27FC236}">
                  <a16:creationId xmlns:a16="http://schemas.microsoft.com/office/drawing/2014/main" id="{295E8F4E-2D3F-0442-68E4-45516C2C0F73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" name="Полилиния: фигура 29">
              <a:extLst>
                <a:ext uri="{FF2B5EF4-FFF2-40B4-BE49-F238E27FC236}">
                  <a16:creationId xmlns:a16="http://schemas.microsoft.com/office/drawing/2014/main" id="{EC3523CB-F469-D234-C98C-68A35D5DC1EE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" name="Полилиния: фигура 30">
              <a:extLst>
                <a:ext uri="{FF2B5EF4-FFF2-40B4-BE49-F238E27FC236}">
                  <a16:creationId xmlns:a16="http://schemas.microsoft.com/office/drawing/2014/main" id="{C1E692C9-11C7-FD16-0691-269E9730C0D7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" name="Полилиния: фигура 31">
              <a:extLst>
                <a:ext uri="{FF2B5EF4-FFF2-40B4-BE49-F238E27FC236}">
                  <a16:creationId xmlns:a16="http://schemas.microsoft.com/office/drawing/2014/main" id="{8A8BCBC3-F8B9-E268-FA91-BE0B91504CB7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167" name="Рисунок 166">
              <a:extLst>
                <a:ext uri="{FF2B5EF4-FFF2-40B4-BE49-F238E27FC236}">
                  <a16:creationId xmlns:a16="http://schemas.microsoft.com/office/drawing/2014/main" id="{275DD60F-C19A-9738-1499-379E38B89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168" name="Полилиния: фигура 33">
              <a:extLst>
                <a:ext uri="{FF2B5EF4-FFF2-40B4-BE49-F238E27FC236}">
                  <a16:creationId xmlns:a16="http://schemas.microsoft.com/office/drawing/2014/main" id="{0C1A32E6-71CE-D73A-D08C-E614CC7D3E3D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" name="Полилиния: фигура 34">
              <a:extLst>
                <a:ext uri="{FF2B5EF4-FFF2-40B4-BE49-F238E27FC236}">
                  <a16:creationId xmlns:a16="http://schemas.microsoft.com/office/drawing/2014/main" id="{F634A189-F19F-9C70-5515-9E924535DC98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" name="Полилиния: фигура 35">
              <a:extLst>
                <a:ext uri="{FF2B5EF4-FFF2-40B4-BE49-F238E27FC236}">
                  <a16:creationId xmlns:a16="http://schemas.microsoft.com/office/drawing/2014/main" id="{FEC821A6-0C1B-A5D1-4EE3-7BC96AF6DC8D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" name="Полилиния: фигура 36">
              <a:extLst>
                <a:ext uri="{FF2B5EF4-FFF2-40B4-BE49-F238E27FC236}">
                  <a16:creationId xmlns:a16="http://schemas.microsoft.com/office/drawing/2014/main" id="{DCBB9EDB-AF53-F46A-71B2-6496483F87B8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72" name="Группа 171">
            <a:extLst>
              <a:ext uri="{FF2B5EF4-FFF2-40B4-BE49-F238E27FC236}">
                <a16:creationId xmlns:a16="http://schemas.microsoft.com/office/drawing/2014/main" id="{28B88200-E25B-E61C-1E68-2D2C2B01BCE5}"/>
              </a:ext>
            </a:extLst>
          </p:cNvPr>
          <p:cNvGrpSpPr/>
          <p:nvPr/>
        </p:nvGrpSpPr>
        <p:grpSpPr>
          <a:xfrm>
            <a:off x="6699146" y="990797"/>
            <a:ext cx="1821822" cy="3745203"/>
            <a:chOff x="5193506" y="1574006"/>
            <a:chExt cx="1802607" cy="3705701"/>
          </a:xfrm>
        </p:grpSpPr>
        <p:sp>
          <p:nvSpPr>
            <p:cNvPr id="173" name="Полилиния: фигура 13">
              <a:extLst>
                <a:ext uri="{FF2B5EF4-FFF2-40B4-BE49-F238E27FC236}">
                  <a16:creationId xmlns:a16="http://schemas.microsoft.com/office/drawing/2014/main" id="{A9CDA20E-DC0B-7574-8A53-2FE5A69E3137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4" name="Полилиния: фигура 14">
              <a:extLst>
                <a:ext uri="{FF2B5EF4-FFF2-40B4-BE49-F238E27FC236}">
                  <a16:creationId xmlns:a16="http://schemas.microsoft.com/office/drawing/2014/main" id="{C6EDF764-F67B-E72A-96F7-9AD40839714F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5" name="Полилиния: фигура 15">
              <a:extLst>
                <a:ext uri="{FF2B5EF4-FFF2-40B4-BE49-F238E27FC236}">
                  <a16:creationId xmlns:a16="http://schemas.microsoft.com/office/drawing/2014/main" id="{3FAA0615-8C83-2C58-58C1-270E46BD11DD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" name="Полилиния: фигура 16">
              <a:extLst>
                <a:ext uri="{FF2B5EF4-FFF2-40B4-BE49-F238E27FC236}">
                  <a16:creationId xmlns:a16="http://schemas.microsoft.com/office/drawing/2014/main" id="{6DA7610E-8695-F698-FBE5-F1EA1A34BCA3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" name="Полилиния: фигура 17">
              <a:extLst>
                <a:ext uri="{FF2B5EF4-FFF2-40B4-BE49-F238E27FC236}">
                  <a16:creationId xmlns:a16="http://schemas.microsoft.com/office/drawing/2014/main" id="{C2B0886E-C1A1-F8FB-DE0A-7E00B1A70124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" name="Полилиния: фигура 18">
              <a:extLst>
                <a:ext uri="{FF2B5EF4-FFF2-40B4-BE49-F238E27FC236}">
                  <a16:creationId xmlns:a16="http://schemas.microsoft.com/office/drawing/2014/main" id="{F6E82E9D-82A0-F318-F846-F9AA582ADCE6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" name="Полилиния: фигура 19">
              <a:extLst>
                <a:ext uri="{FF2B5EF4-FFF2-40B4-BE49-F238E27FC236}">
                  <a16:creationId xmlns:a16="http://schemas.microsoft.com/office/drawing/2014/main" id="{6CD40789-5D3D-6EE9-2675-745C2BDC6538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" name="Полилиния: фигура 20">
              <a:extLst>
                <a:ext uri="{FF2B5EF4-FFF2-40B4-BE49-F238E27FC236}">
                  <a16:creationId xmlns:a16="http://schemas.microsoft.com/office/drawing/2014/main" id="{158DFE1D-B6C8-7D8D-1E07-17C4E0EEF550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" name="Полилиния: фигура 21">
              <a:extLst>
                <a:ext uri="{FF2B5EF4-FFF2-40B4-BE49-F238E27FC236}">
                  <a16:creationId xmlns:a16="http://schemas.microsoft.com/office/drawing/2014/main" id="{D8DEFA81-42B3-5DA3-7630-FDBDF31D670E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" name="Полилиния: фигура 22">
              <a:extLst>
                <a:ext uri="{FF2B5EF4-FFF2-40B4-BE49-F238E27FC236}">
                  <a16:creationId xmlns:a16="http://schemas.microsoft.com/office/drawing/2014/main" id="{BB1811A3-3629-FDD8-6775-7826417B17BB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" name="Полилиния: фигура 23">
              <a:extLst>
                <a:ext uri="{FF2B5EF4-FFF2-40B4-BE49-F238E27FC236}">
                  <a16:creationId xmlns:a16="http://schemas.microsoft.com/office/drawing/2014/main" id="{0C885996-2D3E-94A9-F80B-759C2B77BEFD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" name="Полилиния: фигура 24">
              <a:extLst>
                <a:ext uri="{FF2B5EF4-FFF2-40B4-BE49-F238E27FC236}">
                  <a16:creationId xmlns:a16="http://schemas.microsoft.com/office/drawing/2014/main" id="{7A637849-F366-366B-2B72-613C030A10ED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" name="Полилиния: фигура 25">
              <a:extLst>
                <a:ext uri="{FF2B5EF4-FFF2-40B4-BE49-F238E27FC236}">
                  <a16:creationId xmlns:a16="http://schemas.microsoft.com/office/drawing/2014/main" id="{110EFEA7-7F4A-95B8-43B8-6F88654392F3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" name="Полилиния: фигура 26">
              <a:extLst>
                <a:ext uri="{FF2B5EF4-FFF2-40B4-BE49-F238E27FC236}">
                  <a16:creationId xmlns:a16="http://schemas.microsoft.com/office/drawing/2014/main" id="{6775B6E1-3AE7-DCB7-993C-A3BB57DEB079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" name="Полилиния: фигура 27">
              <a:extLst>
                <a:ext uri="{FF2B5EF4-FFF2-40B4-BE49-F238E27FC236}">
                  <a16:creationId xmlns:a16="http://schemas.microsoft.com/office/drawing/2014/main" id="{A1B076D4-6F0A-6994-8304-90264BE47B6C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" name="Полилиния: фигура 28">
              <a:extLst>
                <a:ext uri="{FF2B5EF4-FFF2-40B4-BE49-F238E27FC236}">
                  <a16:creationId xmlns:a16="http://schemas.microsoft.com/office/drawing/2014/main" id="{03D70E49-6A46-60F0-235C-230EB8697FFF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" name="Полилиния: фигура 29">
              <a:extLst>
                <a:ext uri="{FF2B5EF4-FFF2-40B4-BE49-F238E27FC236}">
                  <a16:creationId xmlns:a16="http://schemas.microsoft.com/office/drawing/2014/main" id="{638DC947-2E6A-E1E4-48C6-C82F296AF48F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" name="Полилиния: фигура 30">
              <a:extLst>
                <a:ext uri="{FF2B5EF4-FFF2-40B4-BE49-F238E27FC236}">
                  <a16:creationId xmlns:a16="http://schemas.microsoft.com/office/drawing/2014/main" id="{2133978C-A68D-962F-7B3F-8C121D583304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" name="Полилиния: фигура 31">
              <a:extLst>
                <a:ext uri="{FF2B5EF4-FFF2-40B4-BE49-F238E27FC236}">
                  <a16:creationId xmlns:a16="http://schemas.microsoft.com/office/drawing/2014/main" id="{E7337AD2-C975-8EEA-309F-C9BEC7D9B80A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192" name="Рисунок 191">
              <a:extLst>
                <a:ext uri="{FF2B5EF4-FFF2-40B4-BE49-F238E27FC236}">
                  <a16:creationId xmlns:a16="http://schemas.microsoft.com/office/drawing/2014/main" id="{EBC94221-5003-CC9C-1BA6-39584F78B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193" name="Полилиния: фигура 33">
              <a:extLst>
                <a:ext uri="{FF2B5EF4-FFF2-40B4-BE49-F238E27FC236}">
                  <a16:creationId xmlns:a16="http://schemas.microsoft.com/office/drawing/2014/main" id="{D717B4FB-A27A-CAA6-3D77-01AD01672953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" name="Полилиния: фигура 34">
              <a:extLst>
                <a:ext uri="{FF2B5EF4-FFF2-40B4-BE49-F238E27FC236}">
                  <a16:creationId xmlns:a16="http://schemas.microsoft.com/office/drawing/2014/main" id="{34C8B6EF-76B0-66A8-48F8-451128B8EF55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" name="Полилиния: фигура 35">
              <a:extLst>
                <a:ext uri="{FF2B5EF4-FFF2-40B4-BE49-F238E27FC236}">
                  <a16:creationId xmlns:a16="http://schemas.microsoft.com/office/drawing/2014/main" id="{C4E22E47-5653-9FC4-E418-B13F750799A0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" name="Полилиния: фигура 36">
              <a:extLst>
                <a:ext uri="{FF2B5EF4-FFF2-40B4-BE49-F238E27FC236}">
                  <a16:creationId xmlns:a16="http://schemas.microsoft.com/office/drawing/2014/main" id="{288CF8AC-8E86-147B-676C-4A0A4618F6E0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97" name="Группа 196">
            <a:extLst>
              <a:ext uri="{FF2B5EF4-FFF2-40B4-BE49-F238E27FC236}">
                <a16:creationId xmlns:a16="http://schemas.microsoft.com/office/drawing/2014/main" id="{09B9B184-25F2-7359-333D-5EB9A60B8EFD}"/>
              </a:ext>
            </a:extLst>
          </p:cNvPr>
          <p:cNvGrpSpPr/>
          <p:nvPr/>
        </p:nvGrpSpPr>
        <p:grpSpPr>
          <a:xfrm>
            <a:off x="9575248" y="961760"/>
            <a:ext cx="1821822" cy="3745203"/>
            <a:chOff x="5193506" y="1574006"/>
            <a:chExt cx="1802607" cy="3705701"/>
          </a:xfrm>
        </p:grpSpPr>
        <p:sp>
          <p:nvSpPr>
            <p:cNvPr id="198" name="Полилиния: фигура 13">
              <a:extLst>
                <a:ext uri="{FF2B5EF4-FFF2-40B4-BE49-F238E27FC236}">
                  <a16:creationId xmlns:a16="http://schemas.microsoft.com/office/drawing/2014/main" id="{E3F377FC-00D5-EF59-5B13-016CF3D10D8E}"/>
                </a:ext>
              </a:extLst>
            </p:cNvPr>
            <p:cNvSpPr/>
            <p:nvPr/>
          </p:nvSpPr>
          <p:spPr>
            <a:xfrm>
              <a:off x="5208079" y="157400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99" name="Полилиния: фигура 14">
              <a:extLst>
                <a:ext uri="{FF2B5EF4-FFF2-40B4-BE49-F238E27FC236}">
                  <a16:creationId xmlns:a16="http://schemas.microsoft.com/office/drawing/2014/main" id="{FC792052-29C1-6D35-7F6B-79A599C639D7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200" name="Полилиния: фигура 15">
              <a:extLst>
                <a:ext uri="{FF2B5EF4-FFF2-40B4-BE49-F238E27FC236}">
                  <a16:creationId xmlns:a16="http://schemas.microsoft.com/office/drawing/2014/main" id="{E5A98475-EA25-67D6-4D5F-15BF00331AEB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" name="Полилиния: фигура 16">
              <a:extLst>
                <a:ext uri="{FF2B5EF4-FFF2-40B4-BE49-F238E27FC236}">
                  <a16:creationId xmlns:a16="http://schemas.microsoft.com/office/drawing/2014/main" id="{81E5799A-EDA9-923F-4306-CDB07B346B8B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" name="Полилиния: фигура 17">
              <a:extLst>
                <a:ext uri="{FF2B5EF4-FFF2-40B4-BE49-F238E27FC236}">
                  <a16:creationId xmlns:a16="http://schemas.microsoft.com/office/drawing/2014/main" id="{C8C06C37-DF23-F749-53E7-43DD5F9A34DA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" name="Полилиния: фигура 18">
              <a:extLst>
                <a:ext uri="{FF2B5EF4-FFF2-40B4-BE49-F238E27FC236}">
                  <a16:creationId xmlns:a16="http://schemas.microsoft.com/office/drawing/2014/main" id="{18AB0B4B-8AF4-3CED-546E-8A0EDD0343AA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" name="Полилиния: фигура 19">
              <a:extLst>
                <a:ext uri="{FF2B5EF4-FFF2-40B4-BE49-F238E27FC236}">
                  <a16:creationId xmlns:a16="http://schemas.microsoft.com/office/drawing/2014/main" id="{A09F4E37-B8CD-2EF9-2BDD-679C42F718DF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" name="Полилиния: фигура 20">
              <a:extLst>
                <a:ext uri="{FF2B5EF4-FFF2-40B4-BE49-F238E27FC236}">
                  <a16:creationId xmlns:a16="http://schemas.microsoft.com/office/drawing/2014/main" id="{9D8C252F-C832-C60B-67B3-B6D013188DB3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" name="Полилиния: фигура 21">
              <a:extLst>
                <a:ext uri="{FF2B5EF4-FFF2-40B4-BE49-F238E27FC236}">
                  <a16:creationId xmlns:a16="http://schemas.microsoft.com/office/drawing/2014/main" id="{FA7900B1-7A25-63CF-0588-70A25C00B663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" name="Полилиния: фигура 22">
              <a:extLst>
                <a:ext uri="{FF2B5EF4-FFF2-40B4-BE49-F238E27FC236}">
                  <a16:creationId xmlns:a16="http://schemas.microsoft.com/office/drawing/2014/main" id="{EFB55E02-77C2-7DAA-FBBD-AAD9F92F0831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" name="Полилиния: фигура 23">
              <a:extLst>
                <a:ext uri="{FF2B5EF4-FFF2-40B4-BE49-F238E27FC236}">
                  <a16:creationId xmlns:a16="http://schemas.microsoft.com/office/drawing/2014/main" id="{30535304-E628-32AB-C6BA-19E520C656BF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" name="Полилиния: фигура 24">
              <a:extLst>
                <a:ext uri="{FF2B5EF4-FFF2-40B4-BE49-F238E27FC236}">
                  <a16:creationId xmlns:a16="http://schemas.microsoft.com/office/drawing/2014/main" id="{78104E2D-A620-47E2-40F3-A995004EE446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" name="Полилиния: фигура 25">
              <a:extLst>
                <a:ext uri="{FF2B5EF4-FFF2-40B4-BE49-F238E27FC236}">
                  <a16:creationId xmlns:a16="http://schemas.microsoft.com/office/drawing/2014/main" id="{8EB92C67-7F68-803C-FB9E-2D13E650E6A1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" name="Полилиния: фигура 26">
              <a:extLst>
                <a:ext uri="{FF2B5EF4-FFF2-40B4-BE49-F238E27FC236}">
                  <a16:creationId xmlns:a16="http://schemas.microsoft.com/office/drawing/2014/main" id="{3E0B4E90-F08C-B5ED-761E-838F2F9D531E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3B3B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" name="Полилиния: фигура 27">
              <a:extLst>
                <a:ext uri="{FF2B5EF4-FFF2-40B4-BE49-F238E27FC236}">
                  <a16:creationId xmlns:a16="http://schemas.microsoft.com/office/drawing/2014/main" id="{B6C8B631-B5E5-473B-FD01-2491F51BF4AA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" name="Полилиния: фигура 28">
              <a:extLst>
                <a:ext uri="{FF2B5EF4-FFF2-40B4-BE49-F238E27FC236}">
                  <a16:creationId xmlns:a16="http://schemas.microsoft.com/office/drawing/2014/main" id="{380F7E94-40B3-49EA-38A2-A4683915276E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" name="Полилиния: фигура 29">
              <a:extLst>
                <a:ext uri="{FF2B5EF4-FFF2-40B4-BE49-F238E27FC236}">
                  <a16:creationId xmlns:a16="http://schemas.microsoft.com/office/drawing/2014/main" id="{F9385ADB-6D1B-C79D-F5BB-B03F408AFC6C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" name="Полилиния: фигура 30">
              <a:extLst>
                <a:ext uri="{FF2B5EF4-FFF2-40B4-BE49-F238E27FC236}">
                  <a16:creationId xmlns:a16="http://schemas.microsoft.com/office/drawing/2014/main" id="{00D97A09-43D0-4152-831C-C7744B4FE7E6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" name="Полилиния: фигура 31">
              <a:extLst>
                <a:ext uri="{FF2B5EF4-FFF2-40B4-BE49-F238E27FC236}">
                  <a16:creationId xmlns:a16="http://schemas.microsoft.com/office/drawing/2014/main" id="{83CFD5B5-DF45-F681-5596-E631C837531E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217" name="Рисунок 216">
              <a:extLst>
                <a:ext uri="{FF2B5EF4-FFF2-40B4-BE49-F238E27FC236}">
                  <a16:creationId xmlns:a16="http://schemas.microsoft.com/office/drawing/2014/main" id="{5AED15A4-4D29-1A14-4213-148543BBCD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218" name="Полилиния: фигура 33">
              <a:extLst>
                <a:ext uri="{FF2B5EF4-FFF2-40B4-BE49-F238E27FC236}">
                  <a16:creationId xmlns:a16="http://schemas.microsoft.com/office/drawing/2014/main" id="{D613CEB1-BB3C-206D-6D01-E1CB7887B429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" name="Полилиния: фигура 34">
              <a:extLst>
                <a:ext uri="{FF2B5EF4-FFF2-40B4-BE49-F238E27FC236}">
                  <a16:creationId xmlns:a16="http://schemas.microsoft.com/office/drawing/2014/main" id="{69F35FD4-E9E3-2671-1E63-C0ECA01A6C97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" name="Полилиния: фигура 35">
              <a:extLst>
                <a:ext uri="{FF2B5EF4-FFF2-40B4-BE49-F238E27FC236}">
                  <a16:creationId xmlns:a16="http://schemas.microsoft.com/office/drawing/2014/main" id="{6DDAF0B9-15C9-D0FE-7E34-9051A84DDBB8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" name="Полилиния: фигура 36">
              <a:extLst>
                <a:ext uri="{FF2B5EF4-FFF2-40B4-BE49-F238E27FC236}">
                  <a16:creationId xmlns:a16="http://schemas.microsoft.com/office/drawing/2014/main" id="{BB968C32-6E31-7C3C-54D5-B0EED92672B1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620883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82">
            <a:extLst>
              <a:ext uri="{FF2B5EF4-FFF2-40B4-BE49-F238E27FC236}">
                <a16:creationId xmlns:a16="http://schemas.microsoft.com/office/drawing/2014/main" id="{2513A657-504D-49ED-9FA7-5ED45068AE59}"/>
              </a:ext>
            </a:extLst>
          </p:cNvPr>
          <p:cNvGrpSpPr>
            <a:grpSpLocks noChangeAspect="1"/>
          </p:cNvGrpSpPr>
          <p:nvPr/>
        </p:nvGrpSpPr>
        <p:grpSpPr>
          <a:xfrm>
            <a:off x="7818945" y="1081498"/>
            <a:ext cx="4012504" cy="2658227"/>
            <a:chOff x="1027152" y="2693983"/>
            <a:chExt cx="6796849" cy="4462905"/>
          </a:xfrm>
        </p:grpSpPr>
        <p:grpSp>
          <p:nvGrpSpPr>
            <p:cNvPr id="38" name="Group 83">
              <a:extLst>
                <a:ext uri="{FF2B5EF4-FFF2-40B4-BE49-F238E27FC236}">
                  <a16:creationId xmlns:a16="http://schemas.microsoft.com/office/drawing/2014/main" id="{5B5997FC-92B9-4982-BDC7-44BCA9BE86F4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41" name="AutoShape 1">
                <a:extLst>
                  <a:ext uri="{FF2B5EF4-FFF2-40B4-BE49-F238E27FC236}">
                    <a16:creationId xmlns:a16="http://schemas.microsoft.com/office/drawing/2014/main" id="{1CCCC72D-E055-4A02-BAE2-82CFECE5659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2" name="Rectangle 2">
                <a:extLst>
                  <a:ext uri="{FF2B5EF4-FFF2-40B4-BE49-F238E27FC236}">
                    <a16:creationId xmlns:a16="http://schemas.microsoft.com/office/drawing/2014/main" id="{1B3DE92F-07FD-416D-A07E-304553D18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3" name="AutoShape 3">
                <a:extLst>
                  <a:ext uri="{FF2B5EF4-FFF2-40B4-BE49-F238E27FC236}">
                    <a16:creationId xmlns:a16="http://schemas.microsoft.com/office/drawing/2014/main" id="{255721FF-F7FD-4D55-BD9C-9E43A721B6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4" name="Oval 4">
                <a:extLst>
                  <a:ext uri="{FF2B5EF4-FFF2-40B4-BE49-F238E27FC236}">
                    <a16:creationId xmlns:a16="http://schemas.microsoft.com/office/drawing/2014/main" id="{E5257536-8EFC-4AB6-99C5-C179D6344D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5" name="Oval 5">
                <a:extLst>
                  <a:ext uri="{FF2B5EF4-FFF2-40B4-BE49-F238E27FC236}">
                    <a16:creationId xmlns:a16="http://schemas.microsoft.com/office/drawing/2014/main" id="{ADAE8598-9A75-4732-8679-28EC1849C3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6" name="Oval 6">
                <a:extLst>
                  <a:ext uri="{FF2B5EF4-FFF2-40B4-BE49-F238E27FC236}">
                    <a16:creationId xmlns:a16="http://schemas.microsoft.com/office/drawing/2014/main" id="{E1878EE2-F110-4FB8-BC4B-01F9BF85D6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7" name="Rectangle 92">
                <a:extLst>
                  <a:ext uri="{FF2B5EF4-FFF2-40B4-BE49-F238E27FC236}">
                    <a16:creationId xmlns:a16="http://schemas.microsoft.com/office/drawing/2014/main" id="{BFD8676F-C385-4C09-9464-721B11DF52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48" name="Group 93">
                <a:extLst>
                  <a:ext uri="{FF2B5EF4-FFF2-40B4-BE49-F238E27FC236}">
                    <a16:creationId xmlns:a16="http://schemas.microsoft.com/office/drawing/2014/main" id="{DA3D74AA-0C47-4586-8502-41786535B407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51" name="Freeform 13">
                  <a:extLst>
                    <a:ext uri="{FF2B5EF4-FFF2-40B4-BE49-F238E27FC236}">
                      <a16:creationId xmlns:a16="http://schemas.microsoft.com/office/drawing/2014/main" id="{1ACC6EF2-0319-4E42-AA8A-35766D0C6B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2" name="Freeform 14">
                  <a:extLst>
                    <a:ext uri="{FF2B5EF4-FFF2-40B4-BE49-F238E27FC236}">
                      <a16:creationId xmlns:a16="http://schemas.microsoft.com/office/drawing/2014/main" id="{117A77EE-842C-44F2-A1AF-928D54EF26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3" name="Freeform 15">
                  <a:extLst>
                    <a:ext uri="{FF2B5EF4-FFF2-40B4-BE49-F238E27FC236}">
                      <a16:creationId xmlns:a16="http://schemas.microsoft.com/office/drawing/2014/main" id="{E812B2B6-3981-4DC3-A353-903F34B9C4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4" name="Freeform 16">
                  <a:extLst>
                    <a:ext uri="{FF2B5EF4-FFF2-40B4-BE49-F238E27FC236}">
                      <a16:creationId xmlns:a16="http://schemas.microsoft.com/office/drawing/2014/main" id="{E0ED9E53-EC44-414B-BACC-93BF021372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5" name="Freeform 17">
                  <a:extLst>
                    <a:ext uri="{FF2B5EF4-FFF2-40B4-BE49-F238E27FC236}">
                      <a16:creationId xmlns:a16="http://schemas.microsoft.com/office/drawing/2014/main" id="{FE2E2C29-D632-4465-988D-DE33A48E53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6" name="Freeform 18">
                  <a:extLst>
                    <a:ext uri="{FF2B5EF4-FFF2-40B4-BE49-F238E27FC236}">
                      <a16:creationId xmlns:a16="http://schemas.microsoft.com/office/drawing/2014/main" id="{BF29A6F0-C7B7-4968-8991-041FE128A9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7" name="Freeform 19">
                  <a:extLst>
                    <a:ext uri="{FF2B5EF4-FFF2-40B4-BE49-F238E27FC236}">
                      <a16:creationId xmlns:a16="http://schemas.microsoft.com/office/drawing/2014/main" id="{CF374CD5-15EF-45A2-8958-4A80BD2616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8" name="Freeform 20">
                  <a:extLst>
                    <a:ext uri="{FF2B5EF4-FFF2-40B4-BE49-F238E27FC236}">
                      <a16:creationId xmlns:a16="http://schemas.microsoft.com/office/drawing/2014/main" id="{E9DAD7F9-52B9-45A3-908B-E47A5CD987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9" name="Freeform 21">
                  <a:extLst>
                    <a:ext uri="{FF2B5EF4-FFF2-40B4-BE49-F238E27FC236}">
                      <a16:creationId xmlns:a16="http://schemas.microsoft.com/office/drawing/2014/main" id="{D2FE45E1-E7E9-4445-957E-5649DA7BD6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49" name="Freeform 25">
                <a:extLst>
                  <a:ext uri="{FF2B5EF4-FFF2-40B4-BE49-F238E27FC236}">
                    <a16:creationId xmlns:a16="http://schemas.microsoft.com/office/drawing/2014/main" id="{D915E9B9-4AEE-4104-9B4F-78D8D1B6D59D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50" name="Oval 6">
                <a:extLst>
                  <a:ext uri="{FF2B5EF4-FFF2-40B4-BE49-F238E27FC236}">
                    <a16:creationId xmlns:a16="http://schemas.microsoft.com/office/drawing/2014/main" id="{5444301E-E21F-4F57-A35B-51F02F8AC4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831C06-C7EA-40C1-9400-20204FC37800}"/>
                </a:ext>
              </a:extLst>
            </p:cNvPr>
            <p:cNvSpPr txBox="1"/>
            <p:nvPr/>
          </p:nvSpPr>
          <p:spPr>
            <a:xfrm>
              <a:off x="2391108" y="2996115"/>
              <a:ext cx="3071563" cy="389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www.</a:t>
              </a:r>
              <a:r>
                <a:rPr lang="en-US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superset</a:t>
              </a:r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. cosahack.ru</a:t>
              </a:r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95477458-6A48-4757-BC93-047A2B4225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pic>
        <p:nvPicPr>
          <p:cNvPr id="85" name="Рисунок 84">
            <a:extLst>
              <a:ext uri="{FF2B5EF4-FFF2-40B4-BE49-F238E27FC236}">
                <a16:creationId xmlns:a16="http://schemas.microsoft.com/office/drawing/2014/main" id="{C93E6C40-D7A6-4E33-BB4C-E092B4D41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724" y="1565594"/>
            <a:ext cx="3778947" cy="2118114"/>
          </a:xfrm>
          <a:prstGeom prst="rect">
            <a:avLst/>
          </a:prstGeom>
        </p:spPr>
      </p:pic>
      <p:grpSp>
        <p:nvGrpSpPr>
          <p:cNvPr id="61" name="Group 82">
            <a:extLst>
              <a:ext uri="{FF2B5EF4-FFF2-40B4-BE49-F238E27FC236}">
                <a16:creationId xmlns:a16="http://schemas.microsoft.com/office/drawing/2014/main" id="{7825EEFA-60C0-4C32-A3AF-3BFFF10CF5FB}"/>
              </a:ext>
            </a:extLst>
          </p:cNvPr>
          <p:cNvGrpSpPr>
            <a:grpSpLocks noChangeAspect="1"/>
          </p:cNvGrpSpPr>
          <p:nvPr/>
        </p:nvGrpSpPr>
        <p:grpSpPr>
          <a:xfrm>
            <a:off x="4569579" y="1068931"/>
            <a:ext cx="4012504" cy="2822929"/>
            <a:chOff x="1027152" y="2693983"/>
            <a:chExt cx="6796849" cy="4462905"/>
          </a:xfrm>
        </p:grpSpPr>
        <p:grpSp>
          <p:nvGrpSpPr>
            <p:cNvPr id="62" name="Group 83">
              <a:extLst>
                <a:ext uri="{FF2B5EF4-FFF2-40B4-BE49-F238E27FC236}">
                  <a16:creationId xmlns:a16="http://schemas.microsoft.com/office/drawing/2014/main" id="{2AF491E6-5FA2-46B3-8637-6C5AB7D527C4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65" name="AutoShape 1">
                <a:extLst>
                  <a:ext uri="{FF2B5EF4-FFF2-40B4-BE49-F238E27FC236}">
                    <a16:creationId xmlns:a16="http://schemas.microsoft.com/office/drawing/2014/main" id="{C75A40D5-789D-4F7E-B46A-BDE7C82DE11F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66" name="Rectangle 2">
                <a:extLst>
                  <a:ext uri="{FF2B5EF4-FFF2-40B4-BE49-F238E27FC236}">
                    <a16:creationId xmlns:a16="http://schemas.microsoft.com/office/drawing/2014/main" id="{F1A51A5A-F7E6-4BC0-B994-03DBCB114D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67" name="AutoShape 3">
                <a:extLst>
                  <a:ext uri="{FF2B5EF4-FFF2-40B4-BE49-F238E27FC236}">
                    <a16:creationId xmlns:a16="http://schemas.microsoft.com/office/drawing/2014/main" id="{83806676-1FDF-4BAA-AB2A-9E9B7FBEC2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68" name="Oval 4">
                <a:extLst>
                  <a:ext uri="{FF2B5EF4-FFF2-40B4-BE49-F238E27FC236}">
                    <a16:creationId xmlns:a16="http://schemas.microsoft.com/office/drawing/2014/main" id="{FD4F7073-7F19-49E4-98FA-AA9C768ED9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69" name="Oval 5">
                <a:extLst>
                  <a:ext uri="{FF2B5EF4-FFF2-40B4-BE49-F238E27FC236}">
                    <a16:creationId xmlns:a16="http://schemas.microsoft.com/office/drawing/2014/main" id="{567813F4-1B39-4765-B765-5E99BCB350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70" name="Oval 6">
                <a:extLst>
                  <a:ext uri="{FF2B5EF4-FFF2-40B4-BE49-F238E27FC236}">
                    <a16:creationId xmlns:a16="http://schemas.microsoft.com/office/drawing/2014/main" id="{A3B7AAC2-D465-4C97-8421-2EEAA5DA0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71" name="Rectangle 92">
                <a:extLst>
                  <a:ext uri="{FF2B5EF4-FFF2-40B4-BE49-F238E27FC236}">
                    <a16:creationId xmlns:a16="http://schemas.microsoft.com/office/drawing/2014/main" id="{6FCB7189-8657-4C15-A92A-20D2CBACFE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72" name="Group 93">
                <a:extLst>
                  <a:ext uri="{FF2B5EF4-FFF2-40B4-BE49-F238E27FC236}">
                    <a16:creationId xmlns:a16="http://schemas.microsoft.com/office/drawing/2014/main" id="{30923FD2-F6AC-42AB-9BB3-A4FDACD44DF3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75" name="Freeform 13">
                  <a:extLst>
                    <a:ext uri="{FF2B5EF4-FFF2-40B4-BE49-F238E27FC236}">
                      <a16:creationId xmlns:a16="http://schemas.microsoft.com/office/drawing/2014/main" id="{036EC75E-FBE8-41DF-992B-52E60D22FF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76" name="Freeform 14">
                  <a:extLst>
                    <a:ext uri="{FF2B5EF4-FFF2-40B4-BE49-F238E27FC236}">
                      <a16:creationId xmlns:a16="http://schemas.microsoft.com/office/drawing/2014/main" id="{50EEA483-8117-4C1F-99AD-CCE68A9744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77" name="Freeform 15">
                  <a:extLst>
                    <a:ext uri="{FF2B5EF4-FFF2-40B4-BE49-F238E27FC236}">
                      <a16:creationId xmlns:a16="http://schemas.microsoft.com/office/drawing/2014/main" id="{5944DE78-451F-4EF6-B030-3BF7544885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78" name="Freeform 16">
                  <a:extLst>
                    <a:ext uri="{FF2B5EF4-FFF2-40B4-BE49-F238E27FC236}">
                      <a16:creationId xmlns:a16="http://schemas.microsoft.com/office/drawing/2014/main" id="{BD70664E-386F-4AD2-8D44-3C14C8D42A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79" name="Freeform 17">
                  <a:extLst>
                    <a:ext uri="{FF2B5EF4-FFF2-40B4-BE49-F238E27FC236}">
                      <a16:creationId xmlns:a16="http://schemas.microsoft.com/office/drawing/2014/main" id="{F329379E-E369-4802-B39A-7A1E021A34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80" name="Freeform 18">
                  <a:extLst>
                    <a:ext uri="{FF2B5EF4-FFF2-40B4-BE49-F238E27FC236}">
                      <a16:creationId xmlns:a16="http://schemas.microsoft.com/office/drawing/2014/main" id="{B009D7E6-1FC6-4797-A466-31F7573965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81" name="Freeform 19">
                  <a:extLst>
                    <a:ext uri="{FF2B5EF4-FFF2-40B4-BE49-F238E27FC236}">
                      <a16:creationId xmlns:a16="http://schemas.microsoft.com/office/drawing/2014/main" id="{8B29181C-4AE8-4058-81F3-2A3CAB0B5F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82" name="Freeform 20">
                  <a:extLst>
                    <a:ext uri="{FF2B5EF4-FFF2-40B4-BE49-F238E27FC236}">
                      <a16:creationId xmlns:a16="http://schemas.microsoft.com/office/drawing/2014/main" id="{39405756-B5EC-4EE8-8061-67974D8E6C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83" name="Freeform 21">
                  <a:extLst>
                    <a:ext uri="{FF2B5EF4-FFF2-40B4-BE49-F238E27FC236}">
                      <a16:creationId xmlns:a16="http://schemas.microsoft.com/office/drawing/2014/main" id="{5CEF0E7B-C181-46EA-B991-8ABAB59BC7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73" name="Freeform 25">
                <a:extLst>
                  <a:ext uri="{FF2B5EF4-FFF2-40B4-BE49-F238E27FC236}">
                    <a16:creationId xmlns:a16="http://schemas.microsoft.com/office/drawing/2014/main" id="{ABEDA4C2-27A1-4222-89C1-0D04C7FE73EE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74" name="Oval 6">
                <a:extLst>
                  <a:ext uri="{FF2B5EF4-FFF2-40B4-BE49-F238E27FC236}">
                    <a16:creationId xmlns:a16="http://schemas.microsoft.com/office/drawing/2014/main" id="{F98304A4-9283-44D4-A322-99D92D9196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4C0C9C8-5CD8-403F-851C-85D613EE1707}"/>
                </a:ext>
              </a:extLst>
            </p:cNvPr>
            <p:cNvSpPr txBox="1"/>
            <p:nvPr/>
          </p:nvSpPr>
          <p:spPr>
            <a:xfrm>
              <a:off x="2391108" y="2996115"/>
              <a:ext cx="3071563" cy="389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www.</a:t>
              </a:r>
              <a:r>
                <a:rPr lang="en-US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superset</a:t>
              </a:r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. cosahack.ru</a:t>
              </a:r>
            </a:p>
          </p:txBody>
        </p:sp>
        <p:sp>
          <p:nvSpPr>
            <p:cNvPr id="64" name="Freeform 29">
              <a:extLst>
                <a:ext uri="{FF2B5EF4-FFF2-40B4-BE49-F238E27FC236}">
                  <a16:creationId xmlns:a16="http://schemas.microsoft.com/office/drawing/2014/main" id="{D5EE5F76-5682-4A74-BB2F-FF05807991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52D5942-B353-44B0-BA5B-56640646D1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AD40FFA-52AD-4EFF-8D09-E75EFEE4D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Сервис </a:t>
            </a:r>
            <a:r>
              <a:rPr lang="en-US" dirty="0" err="1">
                <a:latin typeface="+mn-lt"/>
              </a:rPr>
              <a:t>SuperSet</a:t>
            </a:r>
            <a:r>
              <a:rPr lang="ru-RU" dirty="0">
                <a:latin typeface="+mn-lt"/>
              </a:rPr>
              <a:t> для глубокой аналитики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C247253-002A-413B-B1BF-2661F6820C7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Масштабируемость решения, легкий доступ к большому разнообразию средств анализа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1719752-EED6-4EE5-BE5A-FB401278B98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3832" y="4641774"/>
            <a:ext cx="3626835" cy="1544692"/>
          </a:xfrm>
        </p:spPr>
        <p:txBody>
          <a:bodyPr/>
          <a:lstStyle/>
          <a:p>
            <a:r>
              <a:rPr lang="ru-RU" dirty="0"/>
              <a:t>Представление о динамике закупок и частоте заключения контрактов, способах выбора поставщика, стоимости контрактов и их исполнении, категориях закупок</a:t>
            </a:r>
          </a:p>
        </p:txBody>
      </p:sp>
      <p:pic>
        <p:nvPicPr>
          <p:cNvPr id="60" name="Рисунок 59">
            <a:extLst>
              <a:ext uri="{FF2B5EF4-FFF2-40B4-BE49-F238E27FC236}">
                <a16:creationId xmlns:a16="http://schemas.microsoft.com/office/drawing/2014/main" id="{E1317B83-443E-4038-B96A-EBA6FCC34E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2" b="7482"/>
          <a:stretch>
            <a:fillRect/>
          </a:stretch>
        </p:blipFill>
        <p:spPr>
          <a:xfrm>
            <a:off x="4672651" y="1555772"/>
            <a:ext cx="3759407" cy="22381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roup 82">
            <a:extLst>
              <a:ext uri="{FF2B5EF4-FFF2-40B4-BE49-F238E27FC236}">
                <a16:creationId xmlns:a16="http://schemas.microsoft.com/office/drawing/2014/main" id="{9D675C7C-FF3F-4F98-80FE-FAB621F0817B}"/>
              </a:ext>
            </a:extLst>
          </p:cNvPr>
          <p:cNvGrpSpPr>
            <a:grpSpLocks noChangeAspect="1"/>
          </p:cNvGrpSpPr>
          <p:nvPr/>
        </p:nvGrpSpPr>
        <p:grpSpPr>
          <a:xfrm>
            <a:off x="346075" y="1016000"/>
            <a:ext cx="4872404" cy="3429000"/>
            <a:chOff x="1027152" y="2693983"/>
            <a:chExt cx="6796849" cy="4462905"/>
          </a:xfrm>
        </p:grpSpPr>
        <p:grpSp>
          <p:nvGrpSpPr>
            <p:cNvPr id="13" name="Group 83">
              <a:extLst>
                <a:ext uri="{FF2B5EF4-FFF2-40B4-BE49-F238E27FC236}">
                  <a16:creationId xmlns:a16="http://schemas.microsoft.com/office/drawing/2014/main" id="{E9EB2B31-39D2-4AD4-B8E6-AC7C4A34D80D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16" name="AutoShape 1">
                <a:extLst>
                  <a:ext uri="{FF2B5EF4-FFF2-40B4-BE49-F238E27FC236}">
                    <a16:creationId xmlns:a16="http://schemas.microsoft.com/office/drawing/2014/main" id="{794E33EE-8B40-415F-A463-AB309C17AF6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7" name="Rectangle 2">
                <a:extLst>
                  <a:ext uri="{FF2B5EF4-FFF2-40B4-BE49-F238E27FC236}">
                    <a16:creationId xmlns:a16="http://schemas.microsoft.com/office/drawing/2014/main" id="{A19A68C0-CD45-4B04-9A23-C9C16FB2B2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8" name="AutoShape 3">
                <a:extLst>
                  <a:ext uri="{FF2B5EF4-FFF2-40B4-BE49-F238E27FC236}">
                    <a16:creationId xmlns:a16="http://schemas.microsoft.com/office/drawing/2014/main" id="{DA7DD278-9252-4FF3-868C-073D67F483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9" name="Oval 4">
                <a:extLst>
                  <a:ext uri="{FF2B5EF4-FFF2-40B4-BE49-F238E27FC236}">
                    <a16:creationId xmlns:a16="http://schemas.microsoft.com/office/drawing/2014/main" id="{E95ECF99-D3C5-4C30-BE01-47BBDA3D9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20" name="Oval 5">
                <a:extLst>
                  <a:ext uri="{FF2B5EF4-FFF2-40B4-BE49-F238E27FC236}">
                    <a16:creationId xmlns:a16="http://schemas.microsoft.com/office/drawing/2014/main" id="{42C9EE09-14FE-4675-B078-E9D0B2BDEC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21" name="Oval 6">
                <a:extLst>
                  <a:ext uri="{FF2B5EF4-FFF2-40B4-BE49-F238E27FC236}">
                    <a16:creationId xmlns:a16="http://schemas.microsoft.com/office/drawing/2014/main" id="{3130BB7D-A4DF-4573-864D-7CE4881D43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22" name="Rectangle 92">
                <a:extLst>
                  <a:ext uri="{FF2B5EF4-FFF2-40B4-BE49-F238E27FC236}">
                    <a16:creationId xmlns:a16="http://schemas.microsoft.com/office/drawing/2014/main" id="{C7DC65FE-D40C-4438-A257-4DAFFBE74E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23" name="Group 93">
                <a:extLst>
                  <a:ext uri="{FF2B5EF4-FFF2-40B4-BE49-F238E27FC236}">
                    <a16:creationId xmlns:a16="http://schemas.microsoft.com/office/drawing/2014/main" id="{F94A7174-D050-465A-9FF7-01E14D70CD27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27" name="Freeform 13">
                  <a:extLst>
                    <a:ext uri="{FF2B5EF4-FFF2-40B4-BE49-F238E27FC236}">
                      <a16:creationId xmlns:a16="http://schemas.microsoft.com/office/drawing/2014/main" id="{782C72DF-99FD-4C54-B30E-8163479918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8" name="Freeform 14">
                  <a:extLst>
                    <a:ext uri="{FF2B5EF4-FFF2-40B4-BE49-F238E27FC236}">
                      <a16:creationId xmlns:a16="http://schemas.microsoft.com/office/drawing/2014/main" id="{7B201888-A325-47C6-BD11-65BE6F2B93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9" name="Freeform 15">
                  <a:extLst>
                    <a:ext uri="{FF2B5EF4-FFF2-40B4-BE49-F238E27FC236}">
                      <a16:creationId xmlns:a16="http://schemas.microsoft.com/office/drawing/2014/main" id="{2430844D-A2A1-4619-ABDB-E5F09C84E0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0" name="Freeform 16">
                  <a:extLst>
                    <a:ext uri="{FF2B5EF4-FFF2-40B4-BE49-F238E27FC236}">
                      <a16:creationId xmlns:a16="http://schemas.microsoft.com/office/drawing/2014/main" id="{37C961C2-7AB3-495D-ACDF-988F70DE7F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1" name="Freeform 17">
                  <a:extLst>
                    <a:ext uri="{FF2B5EF4-FFF2-40B4-BE49-F238E27FC236}">
                      <a16:creationId xmlns:a16="http://schemas.microsoft.com/office/drawing/2014/main" id="{44847E57-8EDF-4A5C-87D1-0B50B74007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2" name="Freeform 18">
                  <a:extLst>
                    <a:ext uri="{FF2B5EF4-FFF2-40B4-BE49-F238E27FC236}">
                      <a16:creationId xmlns:a16="http://schemas.microsoft.com/office/drawing/2014/main" id="{E2FC66CC-DD08-4DE2-812E-A7F438DCC3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3" name="Freeform 19">
                  <a:extLst>
                    <a:ext uri="{FF2B5EF4-FFF2-40B4-BE49-F238E27FC236}">
                      <a16:creationId xmlns:a16="http://schemas.microsoft.com/office/drawing/2014/main" id="{3D222E65-626E-4FCA-8CA5-BAD6993F67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4" name="Freeform 20">
                  <a:extLst>
                    <a:ext uri="{FF2B5EF4-FFF2-40B4-BE49-F238E27FC236}">
                      <a16:creationId xmlns:a16="http://schemas.microsoft.com/office/drawing/2014/main" id="{CC40B0D7-F87A-494D-9064-FC0609F58F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5" name="Freeform 21">
                  <a:extLst>
                    <a:ext uri="{FF2B5EF4-FFF2-40B4-BE49-F238E27FC236}">
                      <a16:creationId xmlns:a16="http://schemas.microsoft.com/office/drawing/2014/main" id="{16FF25E1-294E-4854-9215-25804CC335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24" name="Freeform 25">
                <a:extLst>
                  <a:ext uri="{FF2B5EF4-FFF2-40B4-BE49-F238E27FC236}">
                    <a16:creationId xmlns:a16="http://schemas.microsoft.com/office/drawing/2014/main" id="{089FAED6-2496-440B-A35C-6894C8BEBC10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25" name="Oval 6">
                <a:extLst>
                  <a:ext uri="{FF2B5EF4-FFF2-40B4-BE49-F238E27FC236}">
                    <a16:creationId xmlns:a16="http://schemas.microsoft.com/office/drawing/2014/main" id="{014D410D-5606-45B3-AAB5-3AEEBCFA4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B6A0C42-5A7C-4E25-A48A-697349526A3F}"/>
                </a:ext>
              </a:extLst>
            </p:cNvPr>
            <p:cNvSpPr txBox="1"/>
            <p:nvPr/>
          </p:nvSpPr>
          <p:spPr>
            <a:xfrm>
              <a:off x="2391108" y="2996115"/>
              <a:ext cx="3071563" cy="389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www.</a:t>
              </a:r>
              <a:r>
                <a:rPr lang="en-US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superset</a:t>
              </a:r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. cosahack.ru</a:t>
              </a:r>
            </a:p>
          </p:txBody>
        </p:sp>
        <p:sp>
          <p:nvSpPr>
            <p:cNvPr id="15" name="Freeform 29">
              <a:extLst>
                <a:ext uri="{FF2B5EF4-FFF2-40B4-BE49-F238E27FC236}">
                  <a16:creationId xmlns:a16="http://schemas.microsoft.com/office/drawing/2014/main" id="{354FF100-BB88-47DB-AA88-E332C22FB3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1AC0AB3-4CD5-4CBA-A427-6A87CA60698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49" b="13649"/>
          <a:stretch>
            <a:fillRect/>
          </a:stretch>
        </p:blipFill>
        <p:spPr>
          <a:xfrm>
            <a:off x="425361" y="1589345"/>
            <a:ext cx="4718139" cy="2754525"/>
          </a:xfrm>
        </p:spPr>
      </p:pic>
      <p:sp>
        <p:nvSpPr>
          <p:cNvPr id="89" name="Текст 5">
            <a:extLst>
              <a:ext uri="{FF2B5EF4-FFF2-40B4-BE49-F238E27FC236}">
                <a16:creationId xmlns:a16="http://schemas.microsoft.com/office/drawing/2014/main" id="{07638ACC-1DD1-42B3-9BDD-FF32BC208A08}"/>
              </a:ext>
            </a:extLst>
          </p:cNvPr>
          <p:cNvSpPr txBox="1">
            <a:spLocks/>
          </p:cNvSpPr>
          <p:nvPr/>
        </p:nvSpPr>
        <p:spPr>
          <a:xfrm>
            <a:off x="8345791" y="4615469"/>
            <a:ext cx="3626835" cy="15446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50" dirty="0">
                <a:latin typeface="Montserrat" panose="000005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Информация об актуальных остатках на складе, поступлении и потреблении товаров,  состоянии амортизации, введении товаров в эксплуатацию, финансовой отчетности</a:t>
            </a:r>
            <a:endParaRPr lang="ru-RU" sz="1450" dirty="0"/>
          </a:p>
        </p:txBody>
      </p:sp>
    </p:spTree>
    <p:extLst>
      <p:ext uri="{BB962C8B-B14F-4D97-AF65-F5344CB8AC3E}">
        <p14:creationId xmlns:p14="http://schemas.microsoft.com/office/powerpoint/2010/main" val="1099989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BF8C06-A56D-46F0-AFB4-D5850459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Что было исправлено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2E8600-6DC7-42A4-BAB0-32ECA492CE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22654" y="1468832"/>
            <a:ext cx="10145802" cy="712587"/>
          </a:xfrm>
        </p:spPr>
        <p:txBody>
          <a:bodyPr>
            <a:normAutofit/>
          </a:bodyPr>
          <a:lstStyle/>
          <a:p>
            <a:r>
              <a:rPr lang="ru-RU" sz="1600" dirty="0"/>
              <a:t>Доработана возможность регистрации, авторизации и аутентификации через  </a:t>
            </a:r>
            <a:r>
              <a:rPr lang="en-US" sz="1600" dirty="0" err="1"/>
              <a:t>Keycloak</a:t>
            </a:r>
            <a:endParaRPr lang="ru-RU" sz="1600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517FCEF-DEC9-4794-B46E-21961558A7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22654" y="2300553"/>
            <a:ext cx="9958122" cy="712587"/>
          </a:xfrm>
        </p:spPr>
        <p:txBody>
          <a:bodyPr>
            <a:normAutofit/>
          </a:bodyPr>
          <a:lstStyle/>
          <a:p>
            <a:r>
              <a:rPr lang="en-US" sz="1600" dirty="0" err="1"/>
              <a:t>Keycloak</a:t>
            </a:r>
            <a:r>
              <a:rPr lang="en-US" sz="1600" dirty="0"/>
              <a:t> </a:t>
            </a:r>
            <a:r>
              <a:rPr lang="ru-RU" sz="1600" dirty="0"/>
              <a:t>подключено к обоим веб-интерфейсам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6B8339-2490-447D-B543-1CC15487D8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322655" y="3132274"/>
            <a:ext cx="9958121" cy="71258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chemeClr val="bg1"/>
                </a:solidFill>
              </a:rPr>
              <a:t>Json</a:t>
            </a:r>
            <a:r>
              <a:rPr lang="ru-RU" sz="1600" dirty="0">
                <a:solidFill>
                  <a:schemeClr val="bg1"/>
                </a:solidFill>
              </a:rPr>
              <a:t>-файл теперь может быть как получен через бот, так быть передан через </a:t>
            </a:r>
            <a:r>
              <a:rPr lang="en-US" sz="1600" dirty="0">
                <a:solidFill>
                  <a:schemeClr val="bg1"/>
                </a:solidFill>
              </a:rPr>
              <a:t>API </a:t>
            </a:r>
            <a:r>
              <a:rPr lang="ru-RU" sz="1600" dirty="0">
                <a:solidFill>
                  <a:schemeClr val="bg1"/>
                </a:solidFill>
              </a:rPr>
              <a:t>автоматически</a:t>
            </a: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66E9534-A66A-4DF6-B8DA-1E6D8E4438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12" name="Треугольник 11">
            <a:extLst>
              <a:ext uri="{FF2B5EF4-FFF2-40B4-BE49-F238E27FC236}">
                <a16:creationId xmlns:a16="http://schemas.microsoft.com/office/drawing/2014/main" id="{9E9C3273-4142-4636-87E1-25E2E7BA8707}"/>
              </a:ext>
            </a:extLst>
          </p:cNvPr>
          <p:cNvSpPr/>
          <p:nvPr/>
        </p:nvSpPr>
        <p:spPr>
          <a:xfrm rot="5400000">
            <a:off x="907355" y="1504399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Треугольник 12">
            <a:extLst>
              <a:ext uri="{FF2B5EF4-FFF2-40B4-BE49-F238E27FC236}">
                <a16:creationId xmlns:a16="http://schemas.microsoft.com/office/drawing/2014/main" id="{73C26F58-1034-2ECA-0462-6DD3AAE3D654}"/>
              </a:ext>
            </a:extLst>
          </p:cNvPr>
          <p:cNvSpPr/>
          <p:nvPr/>
        </p:nvSpPr>
        <p:spPr>
          <a:xfrm rot="5400000">
            <a:off x="907354" y="2323252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Треугольник 19">
            <a:extLst>
              <a:ext uri="{FF2B5EF4-FFF2-40B4-BE49-F238E27FC236}">
                <a16:creationId xmlns:a16="http://schemas.microsoft.com/office/drawing/2014/main" id="{4D23A8DE-DD49-606E-C206-82CC379C3C95}"/>
              </a:ext>
            </a:extLst>
          </p:cNvPr>
          <p:cNvSpPr/>
          <p:nvPr/>
        </p:nvSpPr>
        <p:spPr>
          <a:xfrm rot="5400000">
            <a:off x="907354" y="3142106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Текст 6">
            <a:extLst>
              <a:ext uri="{FF2B5EF4-FFF2-40B4-BE49-F238E27FC236}">
                <a16:creationId xmlns:a16="http://schemas.microsoft.com/office/drawing/2014/main" id="{F39C62C6-791C-4240-8B67-51D01EE31A31}"/>
              </a:ext>
            </a:extLst>
          </p:cNvPr>
          <p:cNvSpPr txBox="1">
            <a:spLocks/>
          </p:cNvSpPr>
          <p:nvPr/>
        </p:nvSpPr>
        <p:spPr>
          <a:xfrm>
            <a:off x="1322654" y="4080843"/>
            <a:ext cx="9958121" cy="712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None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600" dirty="0">
                <a:solidFill>
                  <a:schemeClr val="bg1"/>
                </a:solidFill>
              </a:rPr>
              <a:t>Улучшен дизайн бота и </a:t>
            </a:r>
            <a:r>
              <a:rPr lang="ru-RU" sz="1600" dirty="0" err="1">
                <a:solidFill>
                  <a:schemeClr val="bg1"/>
                </a:solidFill>
              </a:rPr>
              <a:t>дашбордов</a:t>
            </a:r>
            <a:r>
              <a:rPr lang="ru-RU" sz="1600" dirty="0">
                <a:solidFill>
                  <a:schemeClr val="bg1"/>
                </a:solidFill>
              </a:rPr>
              <a:t> в </a:t>
            </a:r>
            <a:r>
              <a:rPr lang="en-US" sz="1600" dirty="0" err="1">
                <a:solidFill>
                  <a:schemeClr val="bg1"/>
                </a:solidFill>
              </a:rPr>
              <a:t>SuperSet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15" name="Треугольник 19">
            <a:extLst>
              <a:ext uri="{FF2B5EF4-FFF2-40B4-BE49-F238E27FC236}">
                <a16:creationId xmlns:a16="http://schemas.microsoft.com/office/drawing/2014/main" id="{ADF6797B-44EF-4F90-9013-60705D1ED7AD}"/>
              </a:ext>
            </a:extLst>
          </p:cNvPr>
          <p:cNvSpPr/>
          <p:nvPr/>
        </p:nvSpPr>
        <p:spPr>
          <a:xfrm rot="5400000">
            <a:off x="907353" y="4090675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918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BF8C06-A56D-46F0-AFB4-D5850459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Логика выявления регулярных закупок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2E8600-6DC7-42A4-BAB0-32ECA492CE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83462" y="1443543"/>
            <a:ext cx="10145802" cy="712587"/>
          </a:xfrm>
        </p:spPr>
        <p:txBody>
          <a:bodyPr>
            <a:normAutofit/>
          </a:bodyPr>
          <a:lstStyle/>
          <a:p>
            <a:r>
              <a:rPr lang="ru-RU" sz="1600" dirty="0"/>
              <a:t>Для каждого(ой) товара/работы/услуги считаем разницу во времени между повторяющимися закупками («паузы»)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517FCEF-DEC9-4794-B46E-21961558A7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22654" y="2300553"/>
            <a:ext cx="9958122" cy="712587"/>
          </a:xfrm>
        </p:spPr>
        <p:txBody>
          <a:bodyPr>
            <a:normAutofit/>
          </a:bodyPr>
          <a:lstStyle/>
          <a:p>
            <a:r>
              <a:rPr lang="ru-RU" sz="1600" dirty="0"/>
              <a:t>Проверяем полученные значения на однородность статистическими методами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6B8339-2490-447D-B543-1CC15487D8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322655" y="3132274"/>
            <a:ext cx="9958121" cy="712587"/>
          </a:xfrm>
        </p:spPr>
        <p:txBody>
          <a:bodyPr>
            <a:normAutofit/>
          </a:bodyPr>
          <a:lstStyle/>
          <a:p>
            <a:r>
              <a:rPr lang="ru-RU" sz="1600" dirty="0"/>
              <a:t>Делаем поправку на то, как давно этот объект закупался: оцениваем разницу между датой последней закупки и датой актуальности (01.01.2023)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40FC05B-8F07-40FA-BE0D-2235F9DDDAB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383462" y="3963994"/>
            <a:ext cx="9958120" cy="187278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ru-RU" sz="1600" dirty="0"/>
              <a:t>Даем ответ пользователю: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ru-RU" sz="1600" dirty="0"/>
              <a:t>если ряд значений «пауз» однороден и последняя закупка оценивается как недавняя, то это – </a:t>
            </a:r>
            <a:r>
              <a:rPr lang="ru-RU" sz="1600" dirty="0">
                <a:solidFill>
                  <a:schemeClr val="accent2"/>
                </a:solidFill>
              </a:rPr>
              <a:t>регулярная закупка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bg1"/>
                </a:solidFill>
              </a:rPr>
              <a:t>если </a:t>
            </a:r>
            <a:r>
              <a:rPr lang="ru-RU" sz="1600" dirty="0"/>
              <a:t>ряд значений «пауз» однороден, но последняя закупка оценивается как давняя, то это – </a:t>
            </a:r>
            <a:r>
              <a:rPr lang="ru-RU" sz="1600" dirty="0">
                <a:solidFill>
                  <a:schemeClr val="accent2"/>
                </a:solidFill>
              </a:rPr>
              <a:t>регулярная закупка, но с комментарием, что последний раз этот товар закупался давно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bg1"/>
                </a:solidFill>
              </a:rPr>
              <a:t>если </a:t>
            </a:r>
            <a:r>
              <a:rPr lang="ru-RU" sz="1600" dirty="0"/>
              <a:t>ряд значений «пауз» неоднороден, то это – </a:t>
            </a:r>
            <a:r>
              <a:rPr lang="ru-RU" sz="1600" dirty="0">
                <a:solidFill>
                  <a:schemeClr val="accent2"/>
                </a:solidFill>
              </a:rPr>
              <a:t>нерегулярная закупка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66E9534-A66A-4DF6-B8DA-1E6D8E4438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12" name="Треугольник 11">
            <a:extLst>
              <a:ext uri="{FF2B5EF4-FFF2-40B4-BE49-F238E27FC236}">
                <a16:creationId xmlns:a16="http://schemas.microsoft.com/office/drawing/2014/main" id="{9E9C3273-4142-4636-87E1-25E2E7BA8707}"/>
              </a:ext>
            </a:extLst>
          </p:cNvPr>
          <p:cNvSpPr/>
          <p:nvPr/>
        </p:nvSpPr>
        <p:spPr>
          <a:xfrm rot="5400000">
            <a:off x="907355" y="1504399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Треугольник 12">
            <a:extLst>
              <a:ext uri="{FF2B5EF4-FFF2-40B4-BE49-F238E27FC236}">
                <a16:creationId xmlns:a16="http://schemas.microsoft.com/office/drawing/2014/main" id="{73C26F58-1034-2ECA-0462-6DD3AAE3D654}"/>
              </a:ext>
            </a:extLst>
          </p:cNvPr>
          <p:cNvSpPr/>
          <p:nvPr/>
        </p:nvSpPr>
        <p:spPr>
          <a:xfrm rot="5400000">
            <a:off x="907354" y="2323252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Треугольник 19">
            <a:extLst>
              <a:ext uri="{FF2B5EF4-FFF2-40B4-BE49-F238E27FC236}">
                <a16:creationId xmlns:a16="http://schemas.microsoft.com/office/drawing/2014/main" id="{4D23A8DE-DD49-606E-C206-82CC379C3C95}"/>
              </a:ext>
            </a:extLst>
          </p:cNvPr>
          <p:cNvSpPr/>
          <p:nvPr/>
        </p:nvSpPr>
        <p:spPr>
          <a:xfrm rot="5400000">
            <a:off x="907354" y="3142105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Треугольник 20">
            <a:extLst>
              <a:ext uri="{FF2B5EF4-FFF2-40B4-BE49-F238E27FC236}">
                <a16:creationId xmlns:a16="http://schemas.microsoft.com/office/drawing/2014/main" id="{5708B7E4-FD6C-F097-8EA1-248753BA77F9}"/>
              </a:ext>
            </a:extLst>
          </p:cNvPr>
          <p:cNvSpPr/>
          <p:nvPr/>
        </p:nvSpPr>
        <p:spPr>
          <a:xfrm rot="5400000">
            <a:off x="907354" y="3974170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895185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9464</TotalTime>
  <Words>613</Words>
  <Application>Microsoft Office PowerPoint</Application>
  <PresentationFormat>Широкоэкранный</PresentationFormat>
  <Paragraphs>101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Calibri</vt:lpstr>
      <vt:lpstr>Lato Light</vt:lpstr>
      <vt:lpstr>Montserrat</vt:lpstr>
      <vt:lpstr>Poppins Light</vt:lpstr>
      <vt:lpstr>Wingdings</vt:lpstr>
      <vt:lpstr>Для Академия инноваторов 16_9</vt:lpstr>
      <vt:lpstr>Команда «Khazir kasher»</vt:lpstr>
      <vt:lpstr>Команда «Khazir kasher»</vt:lpstr>
      <vt:lpstr>Архитектура решения</vt:lpstr>
      <vt:lpstr>Проблема обеспечения связности данных</vt:lpstr>
      <vt:lpstr>Знакомьтесь, KhazirKasherBot</vt:lpstr>
      <vt:lpstr>Что умеет телеграм-бот</vt:lpstr>
      <vt:lpstr>Сервис SuperSet для глубокой аналитики</vt:lpstr>
      <vt:lpstr>Что было исправлено</vt:lpstr>
      <vt:lpstr>Логика выявления регулярных закупок</vt:lpstr>
      <vt:lpstr>Логика прогнозирования потребности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Анна Денисова</cp:lastModifiedBy>
  <cp:revision>107</cp:revision>
  <dcterms:created xsi:type="dcterms:W3CDTF">2023-05-15T07:36:23Z</dcterms:created>
  <dcterms:modified xsi:type="dcterms:W3CDTF">2024-06-24T05:55:21Z</dcterms:modified>
</cp:coreProperties>
</file>

<file path=docProps/thumbnail.jpeg>
</file>